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Override1.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48" r:id="rId2"/>
    <p:sldId id="350" r:id="rId3"/>
    <p:sldId id="334" r:id="rId4"/>
    <p:sldId id="337" r:id="rId5"/>
    <p:sldId id="351" r:id="rId6"/>
    <p:sldId id="343" r:id="rId7"/>
    <p:sldId id="344" r:id="rId8"/>
    <p:sldId id="279" r:id="rId9"/>
    <p:sldId id="333" r:id="rId10"/>
    <p:sldId id="282" r:id="rId11"/>
    <p:sldId id="345" r:id="rId12"/>
    <p:sldId id="339" r:id="rId13"/>
    <p:sldId id="338" r:id="rId14"/>
    <p:sldId id="346" r:id="rId15"/>
    <p:sldId id="354" r:id="rId16"/>
    <p:sldId id="352" r:id="rId17"/>
    <p:sldId id="353" r:id="rId18"/>
    <p:sldId id="355" r:id="rId19"/>
    <p:sldId id="35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dy" initials="J" lastIdx="6"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clrMode="bw"/>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16" autoAdjust="0"/>
    <p:restoredTop sz="96693" autoAdjust="0"/>
  </p:normalViewPr>
  <p:slideViewPr>
    <p:cSldViewPr>
      <p:cViewPr varScale="1">
        <p:scale>
          <a:sx n="95" d="100"/>
          <a:sy n="95" d="100"/>
        </p:scale>
        <p:origin x="-90" y="-19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7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5C14C2A-2CFA-244E-B350-B62BE42D3ACE}" type="datetimeFigureOut">
              <a:rPr lang="en-US" smtClean="0"/>
              <a:pPr/>
              <a:t>9/1/2011</a:t>
            </a:fld>
            <a:endParaRPr lang="en-NZ"/>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CDF552-73FE-FC42-B684-0EBAA1C51CCC}" type="slidenum">
              <a:rPr lang="en-NZ" smtClean="0"/>
              <a:pPr/>
              <a:t>‹#›</a:t>
            </a:fld>
            <a:endParaRPr lang="en-NZ"/>
          </a:p>
        </p:txBody>
      </p:sp>
    </p:spTree>
    <p:extLst>
      <p:ext uri="{BB962C8B-B14F-4D97-AF65-F5344CB8AC3E}">
        <p14:creationId xmlns:p14="http://schemas.microsoft.com/office/powerpoint/2010/main" val="122421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727F85-152B-194C-8CAF-3CE62B79A6C3}" type="datetimeFigureOut">
              <a:rPr lang="en-US" smtClean="0"/>
              <a:pPr/>
              <a:t>9/1/2011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mi-NZ" smtClean="0"/>
              <a:t>Click to edit Master text styles</a:t>
            </a:r>
          </a:p>
          <a:p>
            <a:pPr lvl="1"/>
            <a:r>
              <a:rPr lang="mi-NZ" smtClean="0"/>
              <a:t>Second level</a:t>
            </a:r>
          </a:p>
          <a:p>
            <a:pPr lvl="2"/>
            <a:r>
              <a:rPr lang="mi-NZ" smtClean="0"/>
              <a:t>Third level</a:t>
            </a:r>
          </a:p>
          <a:p>
            <a:pPr lvl="3"/>
            <a:r>
              <a:rPr lang="mi-NZ" smtClean="0"/>
              <a:t>Fourth level</a:t>
            </a:r>
          </a:p>
          <a:p>
            <a:pPr lvl="4"/>
            <a:r>
              <a:rPr lang="mi-NZ"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1CA246-4D79-1043-98A0-B4B2355F16EA}" type="slidenum">
              <a:rPr lang="en-US" smtClean="0"/>
              <a:pPr/>
              <a:t>‹#›</a:t>
            </a:fld>
            <a:endParaRPr lang="en-US" dirty="0"/>
          </a:p>
        </p:txBody>
      </p:sp>
    </p:spTree>
    <p:extLst>
      <p:ext uri="{BB962C8B-B14F-4D97-AF65-F5344CB8AC3E}">
        <p14:creationId xmlns:p14="http://schemas.microsoft.com/office/powerpoint/2010/main" val="12463863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1CA246-4D79-1043-98A0-B4B2355F16EA}" type="slidenum">
              <a:rPr lang="en-US" smtClean="0"/>
              <a:pPr/>
              <a:t>1</a:t>
            </a:fld>
            <a:endParaRPr lang="en-US" dirty="0"/>
          </a:p>
        </p:txBody>
      </p:sp>
    </p:spTree>
    <p:extLst>
      <p:ext uri="{BB962C8B-B14F-4D97-AF65-F5344CB8AC3E}">
        <p14:creationId xmlns:p14="http://schemas.microsoft.com/office/powerpoint/2010/main" val="3490086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b="0" dirty="0"/>
          </a:p>
        </p:txBody>
      </p:sp>
      <p:sp>
        <p:nvSpPr>
          <p:cNvPr id="4" name="Slide Number Placeholder 3"/>
          <p:cNvSpPr>
            <a:spLocks noGrp="1"/>
          </p:cNvSpPr>
          <p:nvPr>
            <p:ph type="sldNum" sz="quarter" idx="10"/>
          </p:nvPr>
        </p:nvSpPr>
        <p:spPr/>
        <p:txBody>
          <a:bodyPr/>
          <a:lstStyle/>
          <a:p>
            <a:fld id="{B71CA246-4D79-1043-98A0-B4B2355F16EA}"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There are 2 key dimensions</a:t>
            </a:r>
            <a:r>
              <a:rPr lang="en-NZ" baseline="0" dirty="0" smtClean="0"/>
              <a:t> of assessment</a:t>
            </a:r>
          </a:p>
          <a:p>
            <a:r>
              <a:rPr lang="en-NZ" baseline="0" dirty="0" smtClean="0"/>
              <a:t>Context</a:t>
            </a:r>
          </a:p>
          <a:p>
            <a:r>
              <a:rPr lang="en-NZ" baseline="0" dirty="0" smtClean="0"/>
              <a:t>Organisational Readiness:</a:t>
            </a:r>
          </a:p>
          <a:p>
            <a:endParaRPr lang="en-NZ" baseline="0" dirty="0" smtClean="0"/>
          </a:p>
          <a:p>
            <a:r>
              <a:rPr lang="en-US" sz="1200" b="0" kern="1200" baseline="0" dirty="0" smtClean="0">
                <a:solidFill>
                  <a:schemeClr val="tx1"/>
                </a:solidFill>
                <a:latin typeface="+mn-lt"/>
                <a:ea typeface="+mn-ea"/>
                <a:cs typeface="+mn-cs"/>
              </a:rPr>
              <a:t>Fit: Is the situation complex and emergent? Does the group want to test new approaches?</a:t>
            </a:r>
          </a:p>
          <a:p>
            <a:r>
              <a:rPr lang="en-US" sz="1200" b="0" kern="1200" baseline="0" dirty="0" smtClean="0">
                <a:solidFill>
                  <a:schemeClr val="tx1"/>
                </a:solidFill>
                <a:latin typeface="+mn-lt"/>
                <a:ea typeface="+mn-ea"/>
                <a:cs typeface="+mn-cs"/>
              </a:rPr>
              <a:t>Readiness: Do current conditions support learning (or could they be shifted to support learning)?</a:t>
            </a:r>
          </a:p>
          <a:p>
            <a:endParaRPr lang="en-NZ" baseline="0" dirty="0" smtClean="0"/>
          </a:p>
          <a:p>
            <a:endParaRPr lang="en-NZ" baseline="0" dirty="0" smtClean="0"/>
          </a:p>
          <a:p>
            <a:endParaRPr lang="en-NZ" dirty="0"/>
          </a:p>
        </p:txBody>
      </p:sp>
      <p:sp>
        <p:nvSpPr>
          <p:cNvPr id="4" name="Slide Number Placeholder 3"/>
          <p:cNvSpPr>
            <a:spLocks noGrp="1"/>
          </p:cNvSpPr>
          <p:nvPr>
            <p:ph type="sldNum" sz="quarter" idx="10"/>
          </p:nvPr>
        </p:nvSpPr>
        <p:spPr/>
        <p:txBody>
          <a:bodyPr/>
          <a:lstStyle/>
          <a:p>
            <a:fld id="{B71CA246-4D79-1043-98A0-B4B2355F16EA}"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fld id="{B71CA246-4D79-1043-98A0-B4B2355F16EA}"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fld id="{B71CA246-4D79-1043-98A0-B4B2355F16EA}"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1CA246-4D79-1043-98A0-B4B2355F16EA}" type="slidenum">
              <a:rPr lang="en-US" smtClean="0"/>
              <a:pPr/>
              <a:t>16</a:t>
            </a:fld>
            <a:endParaRPr lang="en-US" dirty="0"/>
          </a:p>
        </p:txBody>
      </p:sp>
    </p:spTree>
    <p:extLst>
      <p:ext uri="{BB962C8B-B14F-4D97-AF65-F5344CB8AC3E}">
        <p14:creationId xmlns:p14="http://schemas.microsoft.com/office/powerpoint/2010/main" val="3117542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1CA246-4D79-1043-98A0-B4B2355F16EA}" type="slidenum">
              <a:rPr lang="en-US" smtClean="0"/>
              <a:pPr/>
              <a:t>17</a:t>
            </a:fld>
            <a:endParaRPr lang="en-US" dirty="0"/>
          </a:p>
        </p:txBody>
      </p:sp>
    </p:spTree>
    <p:extLst>
      <p:ext uri="{BB962C8B-B14F-4D97-AF65-F5344CB8AC3E}">
        <p14:creationId xmlns:p14="http://schemas.microsoft.com/office/powerpoint/2010/main" val="10862059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1CA246-4D79-1043-98A0-B4B2355F16EA}" type="slidenum">
              <a:rPr lang="en-US" smtClean="0"/>
              <a:pPr/>
              <a:t>18</a:t>
            </a:fld>
            <a:endParaRPr lang="en-US" dirty="0"/>
          </a:p>
        </p:txBody>
      </p:sp>
    </p:spTree>
    <p:extLst>
      <p:ext uri="{BB962C8B-B14F-4D97-AF65-F5344CB8AC3E}">
        <p14:creationId xmlns:p14="http://schemas.microsoft.com/office/powerpoint/2010/main" val="1600263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1CA246-4D79-1043-98A0-B4B2355F16EA}" type="slidenum">
              <a:rPr lang="en-US" smtClean="0"/>
              <a:pPr/>
              <a:t>19</a:t>
            </a:fld>
            <a:endParaRPr lang="en-US" dirty="0"/>
          </a:p>
        </p:txBody>
      </p:sp>
    </p:spTree>
    <p:extLst>
      <p:ext uri="{BB962C8B-B14F-4D97-AF65-F5344CB8AC3E}">
        <p14:creationId xmlns:p14="http://schemas.microsoft.com/office/powerpoint/2010/main" val="3819266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eaLnBrk="0" hangingPunct="0">
              <a:buFont typeface="Arial" charset="0"/>
              <a:buAutoNum type="arabicPeriod"/>
              <a:defRPr/>
            </a:pPr>
            <a:r>
              <a:rPr lang="en-US" sz="1200" dirty="0" smtClean="0"/>
              <a:t>Ongoing development adaptation of a programme, strategy or innovation to new conditions in complex dynamic situation</a:t>
            </a:r>
          </a:p>
          <a:p>
            <a:pPr marL="514350" lvl="0" indent="-514350" eaLnBrk="0" hangingPunct="0">
              <a:buFont typeface="Arial" charset="0"/>
              <a:buNone/>
              <a:defRPr/>
            </a:pPr>
            <a:r>
              <a:rPr lang="en-US" sz="1200" dirty="0" smtClean="0"/>
              <a:t>	When</a:t>
            </a:r>
            <a:r>
              <a:rPr lang="en-US" sz="1200" baseline="0" dirty="0" smtClean="0"/>
              <a:t> economic conditions are changing, large scale immigration – community housing services as economic and social conditions change.  Major shift of moving away from soup kitchens and overnight ‘doss’ house accommodation to thinking differently about solving homelessness.  Ongoing </a:t>
            </a:r>
            <a:r>
              <a:rPr lang="en-US" sz="1200" baseline="0" dirty="0" err="1" smtClean="0"/>
              <a:t>adapation</a:t>
            </a:r>
            <a:endParaRPr lang="en-US" sz="1200" dirty="0" smtClean="0"/>
          </a:p>
          <a:p>
            <a:pPr marL="514350" indent="-514350" eaLnBrk="0" hangingPunct="0">
              <a:buFont typeface="Arial" charset="0"/>
              <a:buNone/>
              <a:defRPr/>
            </a:pPr>
            <a:endParaRPr lang="en-US" sz="1200" dirty="0" smtClean="0"/>
          </a:p>
          <a:p>
            <a:pPr marL="514350" indent="-514350" eaLnBrk="0" hangingPunct="0">
              <a:buFont typeface="Arial" charset="0"/>
              <a:buAutoNum type="arabicPeriod"/>
              <a:defRPr/>
            </a:pPr>
            <a:r>
              <a:rPr lang="en-US" sz="1200" dirty="0" smtClean="0"/>
              <a:t>Adapting effective general principles to a new context </a:t>
            </a:r>
            <a:r>
              <a:rPr lang="en-US" sz="1200" dirty="0" smtClean="0">
                <a:solidFill>
                  <a:srgbClr val="000000"/>
                </a:solidFill>
              </a:rPr>
              <a:t>the dynamic middle between top-down and bottom-up forces for change</a:t>
            </a:r>
          </a:p>
          <a:p>
            <a:pPr marL="514350" indent="-514350" eaLnBrk="0" hangingPunct="0">
              <a:buFont typeface="Arial" charset="0"/>
              <a:buNone/>
              <a:defRPr/>
            </a:pPr>
            <a:r>
              <a:rPr lang="en-US" sz="1200" dirty="0" smtClean="0">
                <a:solidFill>
                  <a:srgbClr val="000000"/>
                </a:solidFill>
              </a:rPr>
              <a:t>	Whānau Ora – Large pool of funding that is available</a:t>
            </a:r>
            <a:r>
              <a:rPr lang="en-US" sz="1200" baseline="0" dirty="0" smtClean="0">
                <a:solidFill>
                  <a:srgbClr val="000000"/>
                </a:solidFill>
              </a:rPr>
              <a:t> to Māori providers in Health Housing Social Services to come together to develop new and innovative ways of working – on long term intractable social  and health issues.  High level outcomes, which providers are adapting…  Top down policy, bottom up need – providers in the middle responding to both</a:t>
            </a:r>
            <a:endParaRPr lang="en-US" sz="1200" dirty="0" smtClean="0">
              <a:solidFill>
                <a:srgbClr val="000000"/>
              </a:solidFill>
            </a:endParaRPr>
          </a:p>
          <a:p>
            <a:pPr marL="514350" indent="-514350" eaLnBrk="0" hangingPunct="0">
              <a:buFont typeface="Arial" charset="0"/>
              <a:buNone/>
              <a:defRPr/>
            </a:pPr>
            <a:endParaRPr lang="en-US" sz="1200" dirty="0" smtClean="0">
              <a:solidFill>
                <a:srgbClr val="000000"/>
              </a:solidFill>
            </a:endParaRPr>
          </a:p>
          <a:p>
            <a:pPr marL="514350" indent="-514350" eaLnBrk="0" hangingPunct="0">
              <a:buFont typeface="Arial" charset="0"/>
              <a:buAutoNum type="arabicPeriod"/>
              <a:defRPr/>
            </a:pPr>
            <a:r>
              <a:rPr lang="en-US" sz="1200" dirty="0" smtClean="0">
                <a:solidFill>
                  <a:srgbClr val="000000"/>
                </a:solidFill>
              </a:rPr>
              <a:t>Developing a rapid response in turbulent, disaster situations and exploring real-time solutions and generative innovative responses</a:t>
            </a:r>
          </a:p>
          <a:p>
            <a:pPr marL="514350" indent="-514350" eaLnBrk="0" hangingPunct="0">
              <a:buFont typeface="Arial" charset="0"/>
              <a:buNone/>
              <a:defRPr/>
            </a:pPr>
            <a:r>
              <a:rPr lang="en-US" sz="1200" dirty="0" smtClean="0">
                <a:solidFill>
                  <a:srgbClr val="000000"/>
                </a:solidFill>
              </a:rPr>
              <a:t>	Actual earthquake response</a:t>
            </a:r>
            <a:r>
              <a:rPr lang="en-US" sz="1200" baseline="0" dirty="0" smtClean="0">
                <a:solidFill>
                  <a:srgbClr val="000000"/>
                </a:solidFill>
              </a:rPr>
              <a:t> – Student army now replicated in Japan; </a:t>
            </a:r>
            <a:endParaRPr lang="en-US" sz="1200" dirty="0" smtClean="0">
              <a:solidFill>
                <a:srgbClr val="000000"/>
              </a:solidFill>
            </a:endParaRPr>
          </a:p>
          <a:p>
            <a:pPr marL="514350" indent="-514350" eaLnBrk="0" hangingPunct="0">
              <a:buFont typeface="Arial" charset="0"/>
              <a:buNone/>
              <a:defRPr/>
            </a:pPr>
            <a:endParaRPr lang="en-US" sz="1200" dirty="0" smtClean="0">
              <a:solidFill>
                <a:srgbClr val="000000"/>
              </a:solidFill>
            </a:endParaRPr>
          </a:p>
        </p:txBody>
      </p:sp>
      <p:sp>
        <p:nvSpPr>
          <p:cNvPr id="4" name="Slide Number Placeholder 3"/>
          <p:cNvSpPr>
            <a:spLocks noGrp="1"/>
          </p:cNvSpPr>
          <p:nvPr>
            <p:ph type="sldNum" sz="quarter" idx="10"/>
          </p:nvPr>
        </p:nvSpPr>
        <p:spPr/>
        <p:txBody>
          <a:bodyPr/>
          <a:lstStyle/>
          <a:p>
            <a:fld id="{B71CA246-4D79-1043-98A0-B4B2355F16EA}"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eaLnBrk="0" hangingPunct="0">
              <a:buFont typeface="+mj-lt"/>
              <a:buAutoNum type="arabicPeriod"/>
              <a:defRPr/>
            </a:pPr>
            <a:r>
              <a:rPr lang="en-US" sz="1200" dirty="0" smtClean="0">
                <a:solidFill>
                  <a:srgbClr val="000000"/>
                </a:solidFill>
              </a:rPr>
              <a:t>Pre-formative development of a potentially scalable innovation a period of exploration to shape a model that is more fully </a:t>
            </a:r>
            <a:r>
              <a:rPr lang="en-NZ" sz="1200" dirty="0" smtClean="0">
                <a:solidFill>
                  <a:srgbClr val="000000"/>
                </a:solidFill>
              </a:rPr>
              <a:t>conceptualised</a:t>
            </a:r>
            <a:r>
              <a:rPr lang="en-US" sz="1200" dirty="0" smtClean="0">
                <a:solidFill>
                  <a:srgbClr val="000000"/>
                </a:solidFill>
              </a:rPr>
              <a:t>, potentially scalable intervention</a:t>
            </a:r>
          </a:p>
          <a:p>
            <a:pPr marL="514350" indent="-514350" eaLnBrk="0" hangingPunct="0">
              <a:buFont typeface="+mj-lt"/>
              <a:buNone/>
              <a:defRPr/>
            </a:pPr>
            <a:r>
              <a:rPr lang="en-US" sz="1200" dirty="0" smtClean="0">
                <a:solidFill>
                  <a:srgbClr val="000000"/>
                </a:solidFill>
              </a:rPr>
              <a:t>	HOP</a:t>
            </a:r>
          </a:p>
          <a:p>
            <a:pPr marL="514350" indent="-514350" eaLnBrk="0" hangingPunct="0">
              <a:buFont typeface="+mj-lt"/>
              <a:buNone/>
              <a:defRPr/>
            </a:pPr>
            <a:endParaRPr lang="en-US" sz="1200" dirty="0" smtClean="0">
              <a:solidFill>
                <a:srgbClr val="000000"/>
              </a:solidFill>
            </a:endParaRPr>
          </a:p>
          <a:p>
            <a:pPr marL="514350" indent="-514350" eaLnBrk="0" hangingPunct="0">
              <a:buFont typeface="+mj-lt"/>
              <a:buAutoNum type="arabicPeriod"/>
              <a:defRPr/>
            </a:pPr>
            <a:r>
              <a:rPr lang="en-US" sz="1200" dirty="0" smtClean="0">
                <a:solidFill>
                  <a:srgbClr val="000000"/>
                </a:solidFill>
              </a:rPr>
              <a:t>Major systems change and cross-scale development evaluation how major systems change unfolds, evidence emergent tipping</a:t>
            </a:r>
          </a:p>
          <a:p>
            <a:pPr marL="514350" indent="-514350" eaLnBrk="0" hangingPunct="0">
              <a:buFont typeface="+mj-lt"/>
              <a:buNone/>
              <a:defRPr/>
            </a:pPr>
            <a:r>
              <a:rPr lang="en-US" sz="1200" dirty="0" smtClean="0">
                <a:solidFill>
                  <a:srgbClr val="000000"/>
                </a:solidFill>
              </a:rPr>
              <a:t>	Change</a:t>
            </a:r>
            <a:r>
              <a:rPr lang="en-US" sz="1200" baseline="0" dirty="0" smtClean="0">
                <a:solidFill>
                  <a:srgbClr val="000000"/>
                </a:solidFill>
              </a:rPr>
              <a:t> in intensive farming practices to more sustainable agricultural practices and farming systems – as we reach the environmental limits of our land and water… EW Tipping point here, dirtying dairying – tipped the community to pressure…. </a:t>
            </a:r>
            <a:r>
              <a:rPr lang="en-US" sz="1200" u="sng" baseline="0" dirty="0" smtClean="0">
                <a:solidFill>
                  <a:schemeClr val="accent3"/>
                </a:solidFill>
              </a:rPr>
              <a:t>Kate to insert regional issues across New Zealand</a:t>
            </a:r>
            <a:r>
              <a:rPr lang="en-US" sz="1200" u="sng" dirty="0" smtClean="0">
                <a:solidFill>
                  <a:schemeClr val="accent3"/>
                </a:solidFill>
              </a:rPr>
              <a:t> </a:t>
            </a:r>
            <a:endParaRPr lang="en-NZ" sz="1200" u="sng" dirty="0" smtClean="0">
              <a:solidFill>
                <a:schemeClr val="accent3"/>
              </a:solidFill>
            </a:endParaRPr>
          </a:p>
          <a:p>
            <a:endParaRPr lang="en-NZ" dirty="0" smtClean="0"/>
          </a:p>
          <a:p>
            <a:endParaRPr lang="en-NZ" dirty="0"/>
          </a:p>
        </p:txBody>
      </p:sp>
      <p:sp>
        <p:nvSpPr>
          <p:cNvPr id="4" name="Slide Number Placeholder 3"/>
          <p:cNvSpPr>
            <a:spLocks noGrp="1"/>
          </p:cNvSpPr>
          <p:nvPr>
            <p:ph type="sldNum" sz="quarter" idx="10"/>
          </p:nvPr>
        </p:nvSpPr>
        <p:spPr/>
        <p:txBody>
          <a:bodyPr/>
          <a:lstStyle/>
          <a:p>
            <a:fld id="{B71CA246-4D79-1043-98A0-B4B2355F16EA}"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1CA246-4D79-1043-98A0-B4B2355F16EA}" type="slidenum">
              <a:rPr lang="en-US" smtClean="0"/>
              <a:pPr/>
              <a:t>5</a:t>
            </a:fld>
            <a:endParaRPr lang="en-US" dirty="0"/>
          </a:p>
        </p:txBody>
      </p:sp>
    </p:spTree>
    <p:extLst>
      <p:ext uri="{BB962C8B-B14F-4D97-AF65-F5344CB8AC3E}">
        <p14:creationId xmlns:p14="http://schemas.microsoft.com/office/powerpoint/2010/main" val="753919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5844" name="Slide Number Placeholder 3"/>
          <p:cNvSpPr>
            <a:spLocks noGrp="1"/>
          </p:cNvSpPr>
          <p:nvPr>
            <p:ph type="sldNum" sz="quarter" idx="5"/>
          </p:nvPr>
        </p:nvSpPr>
        <p:spPr bwMode="auto">
          <a:noFill/>
          <a:ln>
            <a:miter lim="800000"/>
            <a:headEnd/>
            <a:tailEnd/>
          </a:ln>
        </p:spPr>
        <p:txBody>
          <a:bodyPr/>
          <a:lstStyle/>
          <a:p>
            <a:fld id="{B36CA0FC-FAAC-234E-BB90-395D0EFFF4E6}" type="slidenum">
              <a:rPr lang="en-US">
                <a:latin typeface="Arial" charset="0"/>
              </a:rPr>
              <a:pPr/>
              <a:t>6</a:t>
            </a:fld>
            <a:endParaRPr lang="en-US">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NZ" dirty="0" smtClean="0"/>
              <a:t>It is part of the DE evaluator role, to capture</a:t>
            </a:r>
            <a:r>
              <a:rPr lang="en-NZ" baseline="0" dirty="0" smtClean="0"/>
              <a:t> the system dynamics, inter relatioships and inter connections</a:t>
            </a:r>
          </a:p>
          <a:p>
            <a:pPr eaLnBrk="1" hangingPunct="1">
              <a:spcBef>
                <a:spcPct val="0"/>
              </a:spcBef>
            </a:pPr>
            <a:r>
              <a:rPr lang="en-NZ" baseline="0" dirty="0" smtClean="0"/>
              <a:t>And BECAUSE of that we need to draw on systems knowledge and complexity thinking </a:t>
            </a:r>
          </a:p>
          <a:p>
            <a:pPr eaLnBrk="1" hangingPunct="1">
              <a:spcBef>
                <a:spcPct val="0"/>
              </a:spcBef>
            </a:pPr>
            <a:r>
              <a:rPr lang="en-NZ" baseline="0" dirty="0" smtClean="0"/>
              <a:t>Particularly if we are going to help explain how the system functions, how change might happen…</a:t>
            </a:r>
          </a:p>
          <a:p>
            <a:pPr eaLnBrk="1" hangingPunct="1">
              <a:spcBef>
                <a:spcPct val="0"/>
              </a:spcBef>
            </a:pPr>
            <a:r>
              <a:rPr lang="en-NZ" baseline="0" dirty="0" smtClean="0"/>
              <a:t>Where the leverage points are for change…</a:t>
            </a:r>
          </a:p>
          <a:p>
            <a:pPr eaLnBrk="1" hangingPunct="1">
              <a:spcBef>
                <a:spcPct val="0"/>
              </a:spcBef>
            </a:pPr>
            <a:endParaRPr lang="en-NZ" baseline="0" dirty="0" smtClean="0"/>
          </a:p>
          <a:p>
            <a:pPr eaLnBrk="1" hangingPunct="1">
              <a:spcBef>
                <a:spcPct val="0"/>
              </a:spcBef>
            </a:pPr>
            <a:r>
              <a:rPr lang="en-NZ" baseline="0" dirty="0" smtClean="0"/>
              <a:t>So there is a BIG difference being able to describe the parts – and being able to describe  how they function together e.g. the human body, little more simple a car… In a policy or community setting, we can identifty stakeholders, resources, activities and attitudes…. BUT many of our current frameworks don’t help us to understand how all of these things function (interact) together….</a:t>
            </a:r>
            <a:endParaRPr lang="en-NZ" dirty="0"/>
          </a:p>
        </p:txBody>
      </p:sp>
      <p:sp>
        <p:nvSpPr>
          <p:cNvPr id="37892" name="Slide Number Placeholder 3"/>
          <p:cNvSpPr>
            <a:spLocks noGrp="1"/>
          </p:cNvSpPr>
          <p:nvPr>
            <p:ph type="sldNum" sz="quarter" idx="5"/>
          </p:nvPr>
        </p:nvSpPr>
        <p:spPr bwMode="auto">
          <a:noFill/>
          <a:ln>
            <a:miter lim="800000"/>
            <a:headEnd/>
            <a:tailEnd/>
          </a:ln>
        </p:spPr>
        <p:txBody>
          <a:bodyPr/>
          <a:lstStyle/>
          <a:p>
            <a:fld id="{547DB08A-C737-5A45-B608-63EFEDB9AB9F}" type="slidenum">
              <a:rPr lang="en-GB">
                <a:latin typeface="Arial" charset="0"/>
              </a:rPr>
              <a:pPr/>
              <a:t>7</a:t>
            </a:fld>
            <a:endParaRPr lang="en-GB">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1CA246-4D79-1043-98A0-B4B2355F16EA}" type="slidenum">
              <a:rPr lang="en-US" smtClean="0"/>
              <a:pPr/>
              <a:t>8</a:t>
            </a:fld>
            <a:endParaRPr lang="en-US" dirty="0"/>
          </a:p>
        </p:txBody>
      </p:sp>
    </p:spTree>
    <p:extLst>
      <p:ext uri="{BB962C8B-B14F-4D97-AF65-F5344CB8AC3E}">
        <p14:creationId xmlns:p14="http://schemas.microsoft.com/office/powerpoint/2010/main" val="1555000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lvl="1"/>
            <a:r>
              <a:rPr lang="en-US" dirty="0" smtClean="0"/>
              <a:t>Supports ongoing real-time</a:t>
            </a:r>
            <a:r>
              <a:rPr lang="en-US" baseline="0" dirty="0" smtClean="0"/>
              <a:t> decisions about what to change, expand, close out or further develop</a:t>
            </a:r>
            <a:endParaRPr lang="en-US" dirty="0" smtClean="0"/>
          </a:p>
          <a:p>
            <a:pPr lvl="1"/>
            <a:endParaRPr lang="en-US" dirty="0" smtClean="0"/>
          </a:p>
          <a:p>
            <a:pPr lvl="1"/>
            <a:r>
              <a:rPr lang="en-US" dirty="0" smtClean="0"/>
              <a:t>Formative evaluation is most commonly conceived as evaluative effort aimed to help programmes with initial design and set up, improve implementation, i.e.,  getting programmes settled and stable - ready for summative evaluation  -  or more importantly aimed to set up a programme model of some sort,</a:t>
            </a:r>
            <a:r>
              <a:rPr lang="en-US" baseline="0" dirty="0" smtClean="0"/>
              <a:t> </a:t>
            </a:r>
            <a:r>
              <a:rPr lang="en-US" dirty="0" smtClean="0"/>
              <a:t> </a:t>
            </a:r>
          </a:p>
          <a:p>
            <a:pPr lvl="1"/>
            <a:endParaRPr lang="en-US" dirty="0" smtClean="0"/>
          </a:p>
          <a:p>
            <a:pPr lvl="1"/>
            <a:r>
              <a:rPr lang="en-US" dirty="0" smtClean="0"/>
              <a:t>Summative</a:t>
            </a:r>
            <a:r>
              <a:rPr lang="en-US" baseline="0" dirty="0" smtClean="0"/>
              <a:t> evaluation addresses the question – did the program work?  This requires a clear understanding and specification of the IT.  This needs to be identifiable if we are going to be able to say something about the IT, and formative evaluation has played an important role in this process. </a:t>
            </a:r>
          </a:p>
          <a:p>
            <a:pPr lvl="1"/>
            <a:endParaRPr lang="en-US" baseline="0" dirty="0" smtClean="0"/>
          </a:p>
          <a:p>
            <a:pPr marL="457200" marR="0" lvl="1" indent="0" algn="l" defTabSz="457200" rtl="0" eaLnBrk="1" fontAlgn="auto" latinLnBrk="0" hangingPunct="1">
              <a:lnSpc>
                <a:spcPct val="100000"/>
              </a:lnSpc>
              <a:spcBef>
                <a:spcPts val="0"/>
              </a:spcBef>
              <a:spcAft>
                <a:spcPts val="0"/>
              </a:spcAft>
              <a:buClrTx/>
              <a:buSzTx/>
              <a:buFontTx/>
              <a:buNone/>
              <a:tabLst/>
              <a:defRPr/>
            </a:pPr>
            <a:r>
              <a:rPr lang="en-US" dirty="0" smtClean="0"/>
              <a:t>Summative evaluation’s purpose is most commonly understood to be about determining the value or worth of a programme, in order to make decisions about continuing, expanding or stopping it.  </a:t>
            </a:r>
          </a:p>
          <a:p>
            <a:pPr lvl="1"/>
            <a:endParaRPr lang="en-US" dirty="0" smtClean="0"/>
          </a:p>
          <a:p>
            <a:pPr lvl="1"/>
            <a:endParaRPr lang="en-US" dirty="0" smtClean="0"/>
          </a:p>
          <a:p>
            <a:pPr lvl="1"/>
            <a:r>
              <a:rPr lang="en-US" dirty="0" smtClean="0"/>
              <a:t>DE can be  Pre-programmatic – such as working with a community to try and</a:t>
            </a:r>
            <a:r>
              <a:rPr lang="en-US" baseline="0" dirty="0" smtClean="0"/>
              <a:t> find ways to work with youth – lots of things are tried, piloted, tested out – not everything works, and changes are made…this is development, and is not just about improvement – it is about exploring the parameters of an innovation – as it takes shape.  What’s being tried is an approach, more than a model.   It is about helping people clarify, focus and articulate what they are doing, as they do it. </a:t>
            </a:r>
          </a:p>
          <a:p>
            <a:pPr lvl="1"/>
            <a:endParaRPr lang="en-US" baseline="0" dirty="0" smtClean="0"/>
          </a:p>
          <a:p>
            <a:pPr lvl="1"/>
            <a:r>
              <a:rPr lang="en-US" baseline="0" dirty="0" smtClean="0"/>
              <a:t>DE also supports ongoing development – adaption.  And this is not necessarily the same as improvement. Change is conceived very often necessary adaption to new circumstances or conditions.   Implementing strategy in organisations, or even programs in the real world just doesn’t happen in a neat way.  Although there is the intended implementation, what unfolds is always somewhat different.  Some things get dropped or go undone, and some new things emerge, as new opportunities arise.  </a:t>
            </a:r>
          </a:p>
          <a:p>
            <a:pPr lvl="1"/>
            <a:endParaRPr lang="en-US" baseline="0" dirty="0" smtClean="0"/>
          </a:p>
          <a:p>
            <a:pPr lvl="1"/>
            <a:r>
              <a:rPr lang="en-US" baseline="0" dirty="0" smtClean="0"/>
              <a:t>In this ‘real world’ of developmental implementation, DE helps programs and organisations track and document the changes and adaptions as they happen. </a:t>
            </a:r>
          </a:p>
          <a:p>
            <a:pPr lvl="1"/>
            <a:endParaRPr lang="en-US" baseline="0" dirty="0" smtClean="0"/>
          </a:p>
          <a:p>
            <a:pPr lvl="1"/>
            <a:r>
              <a:rPr lang="en-US" baseline="0" dirty="0" smtClean="0"/>
              <a:t>The distinction between improvement and development is NOT absolute or unambiguous – it is nuanced, and depends on intention and perception. </a:t>
            </a:r>
          </a:p>
          <a:p>
            <a:pPr lvl="1"/>
            <a:endParaRPr lang="en-US" baseline="0" dirty="0" smtClean="0"/>
          </a:p>
          <a:p>
            <a:pPr lvl="1"/>
            <a:r>
              <a:rPr lang="en-US" baseline="0" dirty="0" smtClean="0"/>
              <a:t>But importantly, DE is driven by the program, or by the organisation – so if the program wants to call what they are doing development, then it’s DE they are doing.  </a:t>
            </a:r>
          </a:p>
          <a:p>
            <a:pPr lvl="1"/>
            <a:endParaRPr lang="en-US" baseline="0" dirty="0" smtClean="0"/>
          </a:p>
          <a:p>
            <a:pPr lvl="1"/>
            <a:r>
              <a:rPr lang="en-US" baseline="0" dirty="0" smtClean="0"/>
              <a:t>(Chapter 2)</a:t>
            </a:r>
            <a:endParaRPr lang="en-US" dirty="0" smtClean="0"/>
          </a:p>
          <a:p>
            <a:endParaRPr lang="en-US" dirty="0"/>
          </a:p>
        </p:txBody>
      </p:sp>
      <p:sp>
        <p:nvSpPr>
          <p:cNvPr id="4" name="Slide Number Placeholder 3"/>
          <p:cNvSpPr>
            <a:spLocks noGrp="1"/>
          </p:cNvSpPr>
          <p:nvPr>
            <p:ph type="sldNum" sz="quarter" idx="10"/>
          </p:nvPr>
        </p:nvSpPr>
        <p:spPr/>
        <p:txBody>
          <a:bodyPr/>
          <a:lstStyle/>
          <a:p>
            <a:fld id="{95508E65-70D6-B746-BD41-C3D89A67C6C4}"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lvl="1"/>
            <a:r>
              <a:rPr lang="en-US" dirty="0" smtClean="0"/>
              <a:t>Formative evaluation is most commonly conceived as evaluative effort aimed to help programmes with initial design and set up, improve implementation, i.e.,  getting programmes settled and stable - ready for summative evaluation  -  or </a:t>
            </a:r>
            <a:r>
              <a:rPr lang="en-NZ" noProof="0" dirty="0" smtClean="0"/>
              <a:t>more</a:t>
            </a:r>
            <a:r>
              <a:rPr lang="en-US" dirty="0" smtClean="0"/>
              <a:t> importantly aimed to set up a programme model of some sort,</a:t>
            </a:r>
            <a:r>
              <a:rPr lang="en-US" baseline="0" dirty="0" smtClean="0"/>
              <a:t> </a:t>
            </a:r>
            <a:r>
              <a:rPr lang="en-US" dirty="0" smtClean="0"/>
              <a:t> </a:t>
            </a:r>
          </a:p>
          <a:p>
            <a:pPr lvl="1"/>
            <a:endParaRPr lang="en-US" dirty="0" smtClean="0"/>
          </a:p>
          <a:p>
            <a:pPr lvl="1"/>
            <a:r>
              <a:rPr lang="en-US" dirty="0" smtClean="0"/>
              <a:t>Summative</a:t>
            </a:r>
            <a:r>
              <a:rPr lang="en-US" baseline="0" dirty="0" smtClean="0"/>
              <a:t> evaluation addresses the question – did the program work?  This requires a clear understanding and specification of the IT.  This needs to be identifiable if we are going to be able to say something about the IT, and formative evaluation has played an important role in this process. </a:t>
            </a:r>
          </a:p>
          <a:p>
            <a:pPr lvl="1"/>
            <a:endParaRPr lang="en-US" baseline="0" dirty="0" smtClean="0"/>
          </a:p>
          <a:p>
            <a:pPr marL="457200" marR="0" lvl="1" indent="0" algn="l" defTabSz="457200" rtl="0" eaLnBrk="1" fontAlgn="auto" latinLnBrk="0" hangingPunct="1">
              <a:lnSpc>
                <a:spcPct val="100000"/>
              </a:lnSpc>
              <a:spcBef>
                <a:spcPts val="0"/>
              </a:spcBef>
              <a:spcAft>
                <a:spcPts val="0"/>
              </a:spcAft>
              <a:buClrTx/>
              <a:buSzTx/>
              <a:buFontTx/>
              <a:buNone/>
              <a:tabLst/>
              <a:defRPr/>
            </a:pPr>
            <a:r>
              <a:rPr lang="en-US" dirty="0" smtClean="0"/>
              <a:t>Summative evaluation’s purpose is most commonly understood to be about determining the value or worth of a programme, in order to make decisions about continuing, expanding or stopping it.  </a:t>
            </a:r>
          </a:p>
          <a:p>
            <a:pPr lvl="1"/>
            <a:endParaRPr lang="en-US" dirty="0" smtClean="0"/>
          </a:p>
          <a:p>
            <a:pPr lvl="1"/>
            <a:endParaRPr lang="en-US" dirty="0" smtClean="0"/>
          </a:p>
          <a:p>
            <a:pPr lvl="1"/>
            <a:r>
              <a:rPr lang="en-US" dirty="0" smtClean="0"/>
              <a:t>DE can be  Pre-programmatic – such as working with a community to try and</a:t>
            </a:r>
            <a:r>
              <a:rPr lang="en-US" baseline="0" dirty="0" smtClean="0"/>
              <a:t> find ways to work with youth – lots of things are tried, piloted, tested out – not everything works, and changes are made…this is development, and is not just about improvement – it is about exploring the parameters of an innovation – as it takes shape.  What’s being tried is an approach, more than a model.   It is about helping people clarify, focus and articulate what they are doing, as they do it. </a:t>
            </a:r>
          </a:p>
          <a:p>
            <a:pPr lvl="1"/>
            <a:endParaRPr lang="en-US" baseline="0" dirty="0" smtClean="0"/>
          </a:p>
          <a:p>
            <a:pPr lvl="1"/>
            <a:r>
              <a:rPr lang="en-US" baseline="0" dirty="0" smtClean="0"/>
              <a:t>DE also supports ongoing development – adaption.  And this is not necessarily the same as improvement. Change is conceived very often necessary adaption to new circumstances or conditions.   Implementing strategy in organisations, or even programs in the real world just doesn’t happen in a neat way.  Although there is the intended implementation, what unfolds is always somewhat different.  Some things get dropped or go undone, and some new things emerge, as new opportunities arise.  </a:t>
            </a:r>
          </a:p>
          <a:p>
            <a:pPr lvl="1"/>
            <a:endParaRPr lang="en-US" baseline="0" dirty="0" smtClean="0"/>
          </a:p>
          <a:p>
            <a:pPr lvl="1"/>
            <a:r>
              <a:rPr lang="en-US" baseline="0" dirty="0" smtClean="0"/>
              <a:t>In this ‘real world’ of developmental implementation, DE helps programs and organisations track and document the changes and adaptions as they happen. </a:t>
            </a:r>
          </a:p>
          <a:p>
            <a:pPr lvl="1"/>
            <a:endParaRPr lang="en-US" baseline="0" dirty="0" smtClean="0"/>
          </a:p>
          <a:p>
            <a:pPr lvl="1"/>
            <a:r>
              <a:rPr lang="en-US" baseline="0" dirty="0" smtClean="0"/>
              <a:t>The distinction between improvement and development is NOT absolute or unambiguous – it is nuanced, and depends on intention and perception. </a:t>
            </a:r>
          </a:p>
          <a:p>
            <a:pPr lvl="1"/>
            <a:endParaRPr lang="en-US" baseline="0" dirty="0" smtClean="0"/>
          </a:p>
          <a:p>
            <a:pPr lvl="1"/>
            <a:r>
              <a:rPr lang="en-US" baseline="0" dirty="0" smtClean="0"/>
              <a:t>But importantly, DE is driven by the program, or by the organisation – so if the program wants to call what they are doing development, then it’s DE they are doing.  </a:t>
            </a:r>
          </a:p>
          <a:p>
            <a:pPr lvl="1"/>
            <a:endParaRPr lang="en-US" baseline="0" dirty="0" smtClean="0"/>
          </a:p>
          <a:p>
            <a:pPr lvl="1"/>
            <a:r>
              <a:rPr lang="en-US" baseline="0" dirty="0" smtClean="0"/>
              <a:t>(Chapter 2)</a:t>
            </a:r>
            <a:endParaRPr lang="en-US" dirty="0" smtClean="0"/>
          </a:p>
          <a:p>
            <a:endParaRPr lang="en-US" dirty="0"/>
          </a:p>
        </p:txBody>
      </p:sp>
      <p:sp>
        <p:nvSpPr>
          <p:cNvPr id="4" name="Slide Number Placeholder 3"/>
          <p:cNvSpPr>
            <a:spLocks noGrp="1"/>
          </p:cNvSpPr>
          <p:nvPr>
            <p:ph type="sldNum" sz="quarter" idx="10"/>
          </p:nvPr>
        </p:nvSpPr>
        <p:spPr/>
        <p:txBody>
          <a:bodyPr/>
          <a:lstStyle/>
          <a:p>
            <a:fld id="{95508E65-70D6-B746-BD41-C3D89A67C6C4}"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D2E15BEE-862B-4185-9761-42B7CE77D6C3}" type="slidenum">
              <a:rPr lang="en-NZ" smtClean="0"/>
              <a:pPr/>
              <a:t>‹#›</a:t>
            </a:fld>
            <a:endParaRPr lang="en-NZ" dirty="0"/>
          </a:p>
        </p:txBody>
      </p:sp>
      <p:pic>
        <p:nvPicPr>
          <p:cNvPr id="2050" name="Picture 2" descr="C:\Users\Judy\Pictures\Header page.jpg"/>
          <p:cNvPicPr>
            <a:picLocks noChangeAspect="1" noChangeArrowheads="1"/>
          </p:cNvPicPr>
          <p:nvPr userDrawn="1"/>
        </p:nvPicPr>
        <p:blipFill>
          <a:blip r:embed="rId2" cstate="print"/>
          <a:srcRect/>
          <a:stretch>
            <a:fillRect/>
          </a:stretch>
        </p:blipFill>
        <p:spPr bwMode="auto">
          <a:xfrm>
            <a:off x="0" y="-79375"/>
            <a:ext cx="9144000" cy="7018338"/>
          </a:xfrm>
          <a:prstGeom prst="rect">
            <a:avLst/>
          </a:prstGeom>
          <a:noFill/>
        </p:spPr>
      </p:pic>
      <p:sp>
        <p:nvSpPr>
          <p:cNvPr id="9" name="Rectangle 8"/>
          <p:cNvSpPr/>
          <p:nvPr userDrawn="1"/>
        </p:nvSpPr>
        <p:spPr>
          <a:xfrm>
            <a:off x="179512" y="1124744"/>
            <a:ext cx="8496944" cy="3679469"/>
          </a:xfrm>
          <a:prstGeom prst="rect">
            <a:avLst/>
          </a:prstGeom>
        </p:spPr>
        <p:txBody>
          <a:bodyPr wrap="square">
            <a:spAutoFit/>
          </a:bodyPr>
          <a:lstStyle/>
          <a:p>
            <a:pPr marL="0" indent="0" algn="r" eaLnBrk="1" hangingPunct="1">
              <a:lnSpc>
                <a:spcPct val="90000"/>
              </a:lnSpc>
              <a:buFontTx/>
              <a:buNone/>
            </a:pPr>
            <a:r>
              <a:rPr lang="en-NZ" sz="3000" dirty="0" smtClean="0">
                <a:solidFill>
                  <a:schemeClr val="bg1"/>
                </a:solidFill>
                <a:latin typeface="Verdana" pitchFamily="34" charset="0"/>
              </a:rPr>
              <a:t>Title Slide</a:t>
            </a:r>
            <a:r>
              <a:rPr lang="en-NZ" sz="3000" baseline="0" dirty="0" smtClean="0">
                <a:solidFill>
                  <a:schemeClr val="bg1"/>
                </a:solidFill>
                <a:latin typeface="Verdana" pitchFamily="34" charset="0"/>
              </a:rPr>
              <a:t> </a:t>
            </a:r>
          </a:p>
          <a:p>
            <a:pPr marL="0" indent="0" algn="r" eaLnBrk="1" hangingPunct="1">
              <a:lnSpc>
                <a:spcPct val="90000"/>
              </a:lnSpc>
              <a:buFontTx/>
              <a:buNone/>
            </a:pPr>
            <a:r>
              <a:rPr lang="en-NZ" sz="3000" dirty="0" smtClean="0">
                <a:solidFill>
                  <a:schemeClr val="bg1"/>
                </a:solidFill>
                <a:latin typeface="Verdana" pitchFamily="34" charset="0"/>
              </a:rPr>
              <a:t>Making Evaluation Judgements</a:t>
            </a:r>
          </a:p>
          <a:p>
            <a:pPr marL="0" indent="0" algn="r" eaLnBrk="1" hangingPunct="1">
              <a:lnSpc>
                <a:spcPct val="90000"/>
              </a:lnSpc>
              <a:buFontTx/>
              <a:buNone/>
            </a:pPr>
            <a:r>
              <a:rPr lang="en-NZ" sz="2500" dirty="0" smtClean="0">
                <a:solidFill>
                  <a:schemeClr val="bg2"/>
                </a:solidFill>
                <a:latin typeface="Verdana" pitchFamily="34" charset="0"/>
              </a:rPr>
              <a:t>A quick overview</a:t>
            </a:r>
            <a:endParaRPr lang="en-NZ" sz="2500" dirty="0" smtClean="0">
              <a:solidFill>
                <a:schemeClr val="bg1"/>
              </a:solidFill>
              <a:latin typeface="Verdana" pitchFamily="34" charset="0"/>
            </a:endParaRPr>
          </a:p>
          <a:p>
            <a:pPr marL="0" indent="0" algn="r" eaLnBrk="1" hangingPunct="1">
              <a:lnSpc>
                <a:spcPct val="90000"/>
              </a:lnSpc>
              <a:buFontTx/>
              <a:buNone/>
            </a:pPr>
            <a:endParaRPr lang="en-NZ" sz="3000" dirty="0" smtClean="0">
              <a:solidFill>
                <a:schemeClr val="bg1"/>
              </a:solidFill>
              <a:latin typeface="Verdana" pitchFamily="34" charset="0"/>
            </a:endParaRPr>
          </a:p>
          <a:p>
            <a:pPr marL="0" indent="0" algn="ctr" eaLnBrk="1" hangingPunct="1">
              <a:lnSpc>
                <a:spcPct val="90000"/>
              </a:lnSpc>
              <a:buFontTx/>
              <a:buNone/>
            </a:pPr>
            <a:r>
              <a:rPr lang="mi-NZ" sz="1800" dirty="0" smtClean="0">
                <a:solidFill>
                  <a:schemeClr val="bg1"/>
                </a:solidFill>
                <a:latin typeface="Verdana" pitchFamily="34" charset="0"/>
              </a:rPr>
              <a:t>He Oranga Poutama Provider Hui, 12-13 October 2009</a:t>
            </a:r>
          </a:p>
          <a:p>
            <a:pPr marL="0" indent="0" algn="ctr" eaLnBrk="1" hangingPunct="1">
              <a:lnSpc>
                <a:spcPct val="90000"/>
              </a:lnSpc>
              <a:buFontTx/>
              <a:buNone/>
            </a:pPr>
            <a:r>
              <a:rPr lang="mi-NZ" sz="1800" dirty="0" smtClean="0">
                <a:solidFill>
                  <a:schemeClr val="bg1"/>
                </a:solidFill>
                <a:latin typeface="Verdana" pitchFamily="34" charset="0"/>
              </a:rPr>
              <a:t> - </a:t>
            </a:r>
            <a:r>
              <a:rPr lang="pt-BR" sz="1800" dirty="0" smtClean="0">
                <a:solidFill>
                  <a:schemeClr val="bg1"/>
                </a:solidFill>
                <a:latin typeface="Verdana" pitchFamily="34" charset="0"/>
              </a:rPr>
              <a:t>Te Manukanuka o Hoturoa Airport Marae</a:t>
            </a:r>
          </a:p>
          <a:p>
            <a:pPr marL="0" indent="0" algn="ctr" eaLnBrk="1" hangingPunct="1">
              <a:lnSpc>
                <a:spcPct val="90000"/>
              </a:lnSpc>
              <a:buFontTx/>
              <a:buNone/>
            </a:pPr>
            <a:endParaRPr lang="pt-BR" sz="1800" dirty="0" smtClean="0">
              <a:solidFill>
                <a:schemeClr val="bg1"/>
              </a:solidFill>
              <a:latin typeface="Verdana" pitchFamily="34" charset="0"/>
            </a:endParaRPr>
          </a:p>
          <a:p>
            <a:pPr marL="0" indent="0" algn="ctr" eaLnBrk="1" hangingPunct="1">
              <a:lnSpc>
                <a:spcPct val="90000"/>
              </a:lnSpc>
              <a:buFontTx/>
              <a:buNone/>
            </a:pPr>
            <a:endParaRPr lang="pt-BR" sz="1800" dirty="0" smtClean="0">
              <a:solidFill>
                <a:schemeClr val="bg1"/>
              </a:solidFill>
              <a:latin typeface="Verdana" pitchFamily="34" charset="0"/>
            </a:endParaRPr>
          </a:p>
          <a:p>
            <a:pPr marL="0" indent="0" algn="ctr" eaLnBrk="1" hangingPunct="1">
              <a:lnSpc>
                <a:spcPct val="90000"/>
              </a:lnSpc>
              <a:buFontTx/>
              <a:buNone/>
            </a:pPr>
            <a:endParaRPr lang="pt-BR" sz="1800" dirty="0" smtClean="0">
              <a:solidFill>
                <a:schemeClr val="bg1"/>
              </a:solidFill>
              <a:latin typeface="Verdana" pitchFamily="34" charset="0"/>
            </a:endParaRPr>
          </a:p>
          <a:p>
            <a:pPr marL="0" indent="0" algn="ctr" eaLnBrk="1" hangingPunct="1">
              <a:lnSpc>
                <a:spcPct val="90000"/>
              </a:lnSpc>
              <a:buFontTx/>
              <a:buNone/>
            </a:pPr>
            <a:endParaRPr lang="pt-BR" sz="1800" dirty="0" smtClean="0">
              <a:solidFill>
                <a:schemeClr val="bg1"/>
              </a:solidFill>
              <a:latin typeface="Verdana" pitchFamily="34" charset="0"/>
            </a:endParaRPr>
          </a:p>
          <a:p>
            <a:pPr marL="0" marR="0" indent="0" algn="ctr" defTabSz="914400" rtl="0" eaLnBrk="1" fontAlgn="auto" latinLnBrk="0" hangingPunct="1">
              <a:lnSpc>
                <a:spcPct val="90000"/>
              </a:lnSpc>
              <a:spcBef>
                <a:spcPts val="0"/>
              </a:spcBef>
              <a:spcAft>
                <a:spcPts val="0"/>
              </a:spcAft>
              <a:buClrTx/>
              <a:buSzTx/>
              <a:buFontTx/>
              <a:buNone/>
              <a:tabLst/>
              <a:defRPr/>
            </a:pPr>
            <a:r>
              <a:rPr lang="en-NZ" sz="1800" dirty="0" smtClean="0">
                <a:solidFill>
                  <a:schemeClr val="bg1"/>
                </a:solidFill>
                <a:latin typeface="Verdana" pitchFamily="34" charset="0"/>
              </a:rPr>
              <a:t>Nan Wehipeihana, Kataraina Pipi and Kate McKegg</a:t>
            </a:r>
          </a:p>
          <a:p>
            <a:pPr marL="0" indent="0" algn="ctr" eaLnBrk="1" hangingPunct="1">
              <a:lnSpc>
                <a:spcPct val="90000"/>
              </a:lnSpc>
              <a:buFontTx/>
              <a:buNone/>
            </a:pPr>
            <a:endParaRPr lang="pt-BR" sz="1800" dirty="0" smtClean="0">
              <a:solidFill>
                <a:schemeClr val="bg1"/>
              </a:solidFill>
              <a:latin typeface="Verdana"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D2E15BEE-862B-4185-9761-42B7CE77D6C3}" type="slidenum">
              <a:rPr lang="en-NZ" smtClean="0"/>
              <a:pPr/>
              <a:t>‹#›</a:t>
            </a:fld>
            <a:endParaRPr lang="en-N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D2E15BEE-862B-4185-9761-42B7CE77D6C3}" type="slidenum">
              <a:rPr lang="en-NZ" smtClean="0"/>
              <a:pPr/>
              <a:t>‹#›</a:t>
            </a:fld>
            <a:endParaRPr lang="en-NZ"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D2E15BEE-862B-4185-9761-42B7CE77D6C3}" type="slidenum">
              <a:rPr lang="en-NZ" smtClean="0"/>
              <a:pPr/>
              <a:t>‹#›</a:t>
            </a:fld>
            <a:endParaRPr lang="en-NZ"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D2E15BEE-862B-4185-9761-42B7CE77D6C3}" type="slidenum">
              <a:rPr lang="en-NZ" smtClean="0"/>
              <a:pPr/>
              <a:t>‹#›</a:t>
            </a:fld>
            <a:endParaRPr lang="en-NZ"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D2E15BEE-862B-4185-9761-42B7CE77D6C3}" type="slidenum">
              <a:rPr lang="en-NZ" smtClean="0"/>
              <a:pPr/>
              <a:t>‹#›</a:t>
            </a:fld>
            <a:endParaRPr lang="en-N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099" name="Picture 3" descr="C:\Users\Judy\Pictures\Picture1.jpg"/>
          <p:cNvPicPr>
            <a:picLocks noChangeAspect="1" noChangeArrowheads="1"/>
          </p:cNvPicPr>
          <p:nvPr userDrawn="1"/>
        </p:nvPicPr>
        <p:blipFill>
          <a:blip r:embed="rId2" cstate="print"/>
          <a:srcRect/>
          <a:stretch>
            <a:fillRect/>
          </a:stretch>
        </p:blipFill>
        <p:spPr bwMode="auto">
          <a:xfrm>
            <a:off x="0" y="6234"/>
            <a:ext cx="9144000" cy="6845531"/>
          </a:xfrm>
          <a:prstGeom prst="rect">
            <a:avLst/>
          </a:prstGeom>
          <a:noFill/>
        </p:spPr>
      </p:pic>
      <p:sp>
        <p:nvSpPr>
          <p:cNvPr id="2" name="Title 1"/>
          <p:cNvSpPr>
            <a:spLocks noGrp="1"/>
          </p:cNvSpPr>
          <p:nvPr>
            <p:ph type="title"/>
          </p:nvPr>
        </p:nvSpPr>
        <p:spPr>
          <a:xfrm>
            <a:off x="457200" y="836712"/>
            <a:ext cx="8229600" cy="720080"/>
          </a:xfrm>
        </p:spPr>
        <p:txBody>
          <a:bodyPr/>
          <a:lstStyle/>
          <a:p>
            <a:r>
              <a:rPr lang="en-US" dirty="0" smtClean="0"/>
              <a:t>Click to edit Master title style</a:t>
            </a:r>
            <a:endParaRPr lang="en-NZ"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Date Placeholder 3"/>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D2E15BEE-862B-4185-9761-42B7CE77D6C3}" type="slidenum">
              <a:rPr lang="en-NZ" smtClean="0"/>
              <a:pPr/>
              <a:t>‹#›</a:t>
            </a:fld>
            <a:endParaRPr lang="en-N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29698" name="Picture 2" descr="C:\Users\Judy\Pictures\Picture kinnect 1.jpg"/>
          <p:cNvPicPr>
            <a:picLocks noChangeAspect="1" noChangeArrowheads="1"/>
          </p:cNvPicPr>
          <p:nvPr userDrawn="1"/>
        </p:nvPicPr>
        <p:blipFill>
          <a:blip r:embed="rId2" cstate="print"/>
          <a:srcRect/>
          <a:stretch>
            <a:fillRect/>
          </a:stretch>
        </p:blipFill>
        <p:spPr bwMode="auto">
          <a:xfrm>
            <a:off x="0" y="0"/>
            <a:ext cx="9143999" cy="6858000"/>
          </a:xfrm>
          <a:prstGeom prst="rect">
            <a:avLst/>
          </a:prstGeom>
          <a:noFill/>
        </p:spPr>
      </p:pic>
      <p:sp>
        <p:nvSpPr>
          <p:cNvPr id="3" name="Text Placeholder 2"/>
          <p:cNvSpPr>
            <a:spLocks noGrp="1"/>
          </p:cNvSpPr>
          <p:nvPr>
            <p:ph type="body" idx="1"/>
          </p:nvPr>
        </p:nvSpPr>
        <p:spPr>
          <a:xfrm>
            <a:off x="755576" y="1916832"/>
            <a:ext cx="7772400" cy="1500187"/>
          </a:xfrm>
        </p:spPr>
        <p:txBody>
          <a:bodyPr anchor="b"/>
          <a:lstStyle>
            <a:lvl1pPr marL="0" indent="0">
              <a:buNone/>
              <a:defRPr lang="en-US" sz="3000" kern="1200" smtClean="0">
                <a:solidFill>
                  <a:schemeClr val="bg1"/>
                </a:solidFill>
                <a:latin typeface="Verdana" pitchFamily="34" charset="0"/>
                <a:ea typeface="Verdana" pitchFamily="34" charset="0"/>
                <a:cs typeface="Verdan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D2E15BEE-862B-4185-9761-42B7CE77D6C3}" type="slidenum">
              <a:rPr lang="en-NZ" smtClean="0"/>
              <a:pPr/>
              <a:t>‹#›</a:t>
            </a:fld>
            <a:endParaRPr lang="en-N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lang="en-US" sz="3000" kern="1200" smtClean="0">
                <a:solidFill>
                  <a:schemeClr val="bg1"/>
                </a:solidFill>
                <a:latin typeface="Verdana" pitchFamily="34" charset="0"/>
                <a:ea typeface="Verdana" pitchFamily="34" charset="0"/>
                <a:cs typeface="Verdan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D2E15BEE-862B-4185-9761-42B7CE77D6C3}" type="slidenum">
              <a:rPr lang="en-NZ" smtClean="0"/>
              <a:pPr/>
              <a:t>‹#›</a:t>
            </a:fld>
            <a:endParaRPr lang="en-N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146" name="Picture 2" descr="C:\Users\Judy\Pictures\continuation.jpg"/>
          <p:cNvPicPr>
            <a:picLocks noChangeAspect="1" noChangeArrowheads="1"/>
          </p:cNvPicPr>
          <p:nvPr userDrawn="1"/>
        </p:nvPicPr>
        <p:blipFill>
          <a:blip r:embed="rId2" cstate="print"/>
          <a:srcRect/>
          <a:stretch>
            <a:fillRect/>
          </a:stretch>
        </p:blipFill>
        <p:spPr bwMode="auto">
          <a:xfrm>
            <a:off x="-36512" y="0"/>
            <a:ext cx="9180512" cy="6858000"/>
          </a:xfrm>
          <a:prstGeom prst="rect">
            <a:avLst/>
          </a:prstGeom>
          <a:noFill/>
        </p:spPr>
      </p:pic>
      <p:sp>
        <p:nvSpPr>
          <p:cNvPr id="2" name="Title 1"/>
          <p:cNvSpPr>
            <a:spLocks noGrp="1"/>
          </p:cNvSpPr>
          <p:nvPr>
            <p:ph type="title"/>
          </p:nvPr>
        </p:nvSpPr>
        <p:spPr/>
        <p:txBody>
          <a:bodyPr/>
          <a:lstStyle/>
          <a:p>
            <a:r>
              <a:rPr lang="en-US" dirty="0" smtClean="0"/>
              <a:t>Click to edit Master title style</a:t>
            </a:r>
            <a:endParaRPr lang="en-NZ" dirty="0"/>
          </a:p>
        </p:txBody>
      </p:sp>
      <p:sp>
        <p:nvSpPr>
          <p:cNvPr id="4" name="Date Placeholder 3"/>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D2E15BEE-862B-4185-9761-42B7CE77D6C3}" type="slidenum">
              <a:rPr lang="en-NZ" smtClean="0"/>
              <a:pPr/>
              <a:t>‹#›</a:t>
            </a:fld>
            <a:endParaRPr lang="en-NZ"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5122" name="Picture 2" descr="C:\Users\Judy\Pictures\continuation.jpg"/>
          <p:cNvPicPr>
            <a:picLocks noChangeAspect="1" noChangeArrowheads="1"/>
          </p:cNvPicPr>
          <p:nvPr userDrawn="1"/>
        </p:nvPicPr>
        <p:blipFill>
          <a:blip r:embed="rId2" cstate="print"/>
          <a:srcRect/>
          <a:stretch>
            <a:fillRect/>
          </a:stretch>
        </p:blipFill>
        <p:spPr bwMode="auto">
          <a:xfrm>
            <a:off x="-36512" y="0"/>
            <a:ext cx="9180512" cy="6858000"/>
          </a:xfrm>
          <a:prstGeom prst="rect">
            <a:avLst/>
          </a:prstGeom>
          <a:noFill/>
        </p:spPr>
      </p:pic>
      <p:sp>
        <p:nvSpPr>
          <p:cNvPr id="2" name="Title 1"/>
          <p:cNvSpPr>
            <a:spLocks noGrp="1"/>
          </p:cNvSpPr>
          <p:nvPr>
            <p:ph type="title"/>
          </p:nvPr>
        </p:nvSpPr>
        <p:spPr/>
        <p:txBody>
          <a:bodyPr/>
          <a:lstStyle/>
          <a:p>
            <a:r>
              <a:rPr lang="en-US" dirty="0" smtClean="0"/>
              <a:t>Click to edit Master title style</a:t>
            </a:r>
            <a:endParaRPr lang="en-NZ"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Date Placeholder 3"/>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a:xfrm>
            <a:off x="6553200" y="6356350"/>
            <a:ext cx="899120" cy="365125"/>
          </a:xfrm>
        </p:spPr>
        <p:txBody>
          <a:bodyPr/>
          <a:lstStyle/>
          <a:p>
            <a:fld id="{D2E15BEE-862B-4185-9761-42B7CE77D6C3}" type="slidenum">
              <a:rPr lang="en-NZ" smtClean="0"/>
              <a:pPr/>
              <a:t>‹#›</a:t>
            </a:fld>
            <a:endParaRPr lang="en-N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D2E15BEE-862B-4185-9761-42B7CE77D6C3}" type="slidenum">
              <a:rPr lang="en-NZ" smtClean="0"/>
              <a:pPr/>
              <a:t>‹#›</a:t>
            </a:fld>
            <a:endParaRPr lang="en-N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D2E15BEE-862B-4185-9761-42B7CE77D6C3}" type="slidenum">
              <a:rPr lang="en-NZ" smtClean="0"/>
              <a:pPr/>
              <a:t>‹#›</a:t>
            </a:fld>
            <a:endParaRPr lang="en-N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E6A9AA16-7889-42C6-B732-62F976804DED}" type="datetimeFigureOut">
              <a:rPr lang="en-NZ" smtClean="0"/>
              <a:pPr/>
              <a:t>1/09/2011</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D2E15BEE-862B-4185-9761-42B7CE77D6C3}" type="slidenum">
              <a:rPr lang="en-NZ" smtClean="0"/>
              <a:pPr/>
              <a:t>‹#›</a:t>
            </a:fld>
            <a:endParaRPr lang="en-N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NZ"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9AA16-7889-42C6-B732-62F976804DED}" type="datetimeFigureOut">
              <a:rPr lang="en-NZ" smtClean="0"/>
              <a:pPr/>
              <a:t>1/09/2011</a:t>
            </a:fld>
            <a:endParaRPr lang="en-NZ"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E15BEE-862B-4185-9761-42B7CE77D6C3}" type="slidenum">
              <a:rPr lang="en-NZ" smtClean="0"/>
              <a:pPr/>
              <a:t>‹#›</a:t>
            </a:fld>
            <a:endParaRPr lang="en-N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1" r:id="rId4"/>
    <p:sldLayoutId id="2147483660" r:id="rId5"/>
    <p:sldLayoutId id="214748366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AES </a:t>
            </a:r>
            <a:r>
              <a:rPr lang="en-US" b="1" dirty="0"/>
              <a:t>conference – 1 September </a:t>
            </a:r>
            <a:r>
              <a:rPr lang="en-US" b="1" dirty="0" smtClean="0"/>
              <a:t>2011</a:t>
            </a:r>
            <a:br>
              <a:rPr lang="en-US" b="1" dirty="0" smtClean="0"/>
            </a:br>
            <a:endParaRPr lang="en-AU" dirty="0"/>
          </a:p>
        </p:txBody>
      </p:sp>
      <p:sp>
        <p:nvSpPr>
          <p:cNvPr id="3" name="Content Placeholder 2"/>
          <p:cNvSpPr>
            <a:spLocks noGrp="1"/>
          </p:cNvSpPr>
          <p:nvPr>
            <p:ph idx="1"/>
          </p:nvPr>
        </p:nvSpPr>
        <p:spPr/>
        <p:txBody>
          <a:bodyPr>
            <a:normAutofit fontScale="85000" lnSpcReduction="20000"/>
          </a:bodyPr>
          <a:lstStyle/>
          <a:p>
            <a:pPr marL="0" indent="0">
              <a:buNone/>
            </a:pPr>
            <a:r>
              <a:rPr lang="en-US" sz="3300" b="1" dirty="0" smtClean="0"/>
              <a:t>A Developmental </a:t>
            </a:r>
            <a:r>
              <a:rPr lang="en-US" sz="3300" b="1" dirty="0"/>
              <a:t>Evaluator’s influences on </a:t>
            </a:r>
            <a:r>
              <a:rPr lang="en-US" sz="3300" b="1" dirty="0" smtClean="0"/>
              <a:t>piloting innovative </a:t>
            </a:r>
            <a:r>
              <a:rPr lang="en-US" sz="3300" b="1" dirty="0"/>
              <a:t>Sustainability and Climate Change Adaptation </a:t>
            </a:r>
            <a:r>
              <a:rPr lang="en-US" sz="3300" b="1" dirty="0" smtClean="0"/>
              <a:t>programs</a:t>
            </a:r>
            <a:endParaRPr lang="en-US" sz="3300" b="1" dirty="0"/>
          </a:p>
          <a:p>
            <a:pPr marL="0" indent="0">
              <a:buNone/>
            </a:pPr>
            <a:endParaRPr lang="en-US" sz="3300" b="1" dirty="0" smtClean="0"/>
          </a:p>
          <a:p>
            <a:pPr marL="0" indent="0">
              <a:buNone/>
            </a:pPr>
            <a:r>
              <a:rPr lang="en-US" sz="2800" b="1" dirty="0" smtClean="0"/>
              <a:t>Case </a:t>
            </a:r>
            <a:r>
              <a:rPr lang="en-US" sz="2800" b="1" dirty="0"/>
              <a:t>study of </a:t>
            </a:r>
            <a:r>
              <a:rPr lang="en-US" sz="2800" b="1" dirty="0" err="1" smtClean="0"/>
              <a:t>Randwick</a:t>
            </a:r>
            <a:r>
              <a:rPr lang="en-US" sz="2800" b="1" dirty="0" smtClean="0"/>
              <a:t> City Council’s Sustainability Education Hub programs:</a:t>
            </a:r>
          </a:p>
          <a:p>
            <a:pPr>
              <a:buFont typeface="Wingdings" charset="2"/>
              <a:buChar char="Ø"/>
            </a:pPr>
            <a:r>
              <a:rPr lang="en-US" sz="2800" b="1" i="1" dirty="0" smtClean="0"/>
              <a:t>Sustainability makeover</a:t>
            </a:r>
          </a:p>
          <a:p>
            <a:pPr>
              <a:buFont typeface="Wingdings" charset="2"/>
              <a:buChar char="Ø"/>
            </a:pPr>
            <a:r>
              <a:rPr lang="en-US" sz="2800" b="1" i="1" dirty="0" smtClean="0"/>
              <a:t>Living Smart</a:t>
            </a:r>
          </a:p>
          <a:p>
            <a:pPr>
              <a:buFont typeface="Wingdings" charset="2"/>
              <a:buChar char="Ø"/>
            </a:pPr>
            <a:r>
              <a:rPr lang="en-US" sz="2800" b="1" i="1" dirty="0" smtClean="0"/>
              <a:t>Creating </a:t>
            </a:r>
            <a:r>
              <a:rPr lang="en-US" sz="2800" b="1" i="1" dirty="0" err="1" smtClean="0"/>
              <a:t>Ecocentres</a:t>
            </a:r>
            <a:endParaRPr lang="en-US" sz="2800" b="1" i="1" dirty="0" smtClean="0"/>
          </a:p>
          <a:p>
            <a:pPr>
              <a:buFont typeface="Wingdings" charset="2"/>
              <a:buChar char="Ø"/>
            </a:pPr>
            <a:r>
              <a:rPr lang="en-US" sz="2800" b="1" i="1" dirty="0" smtClean="0"/>
              <a:t>Local Sustainability Leaders</a:t>
            </a:r>
          </a:p>
          <a:p>
            <a:pPr marL="0" indent="0">
              <a:buNone/>
            </a:pPr>
            <a:endParaRPr lang="en-AU" sz="2800" dirty="0"/>
          </a:p>
          <a:p>
            <a:pPr marL="0" indent="0">
              <a:buNone/>
            </a:pPr>
            <a:r>
              <a:rPr lang="en-US" dirty="0"/>
              <a:t> </a:t>
            </a:r>
            <a:r>
              <a:rPr lang="en-US" b="1" dirty="0"/>
              <a:t>Philip </a:t>
            </a:r>
            <a:r>
              <a:rPr lang="en-US" b="1" dirty="0" smtClean="0"/>
              <a:t>Booth – </a:t>
            </a:r>
            <a:r>
              <a:rPr lang="en-US" b="1" dirty="0" err="1" smtClean="0"/>
              <a:t>Learnscaper</a:t>
            </a:r>
            <a:r>
              <a:rPr lang="en-US" b="1" dirty="0" smtClean="0"/>
              <a:t> consultancy </a:t>
            </a:r>
            <a:endParaRPr lang="en-AU" dirty="0"/>
          </a:p>
          <a:p>
            <a:pPr marL="0" indent="0">
              <a:buNone/>
            </a:pPr>
            <a:endParaRPr lang="en-US" dirty="0"/>
          </a:p>
        </p:txBody>
      </p:sp>
    </p:spTree>
    <p:extLst>
      <p:ext uri="{BB962C8B-B14F-4D97-AF65-F5344CB8AC3E}">
        <p14:creationId xmlns:p14="http://schemas.microsoft.com/office/powerpoint/2010/main" val="1086061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 - a distinct niche</a:t>
            </a:r>
            <a:endParaRPr lang="en-US" sz="3600" dirty="0"/>
          </a:p>
        </p:txBody>
      </p:sp>
      <p:sp>
        <p:nvSpPr>
          <p:cNvPr id="3" name="Content Placeholder 2"/>
          <p:cNvSpPr>
            <a:spLocks noGrp="1"/>
          </p:cNvSpPr>
          <p:nvPr>
            <p:ph idx="1"/>
          </p:nvPr>
        </p:nvSpPr>
        <p:spPr>
          <a:xfrm>
            <a:off x="457200" y="1524000"/>
            <a:ext cx="8686800" cy="5181600"/>
          </a:xfrm>
        </p:spPr>
        <p:txBody>
          <a:bodyPr>
            <a:noAutofit/>
          </a:bodyPr>
          <a:lstStyle/>
          <a:p>
            <a:pPr>
              <a:buNone/>
            </a:pPr>
            <a:r>
              <a:rPr lang="en-US" sz="2800" b="1" dirty="0" smtClean="0">
                <a:solidFill>
                  <a:srgbClr val="660066"/>
                </a:solidFill>
              </a:rPr>
              <a:t>Different to </a:t>
            </a:r>
            <a:r>
              <a:rPr lang="en-US" sz="2800" dirty="0" smtClean="0"/>
              <a:t>formative  and summative</a:t>
            </a:r>
          </a:p>
          <a:p>
            <a:r>
              <a:rPr lang="en-US" sz="2800" dirty="0" smtClean="0"/>
              <a:t>Differs from improvement orientated evaluation (making a </a:t>
            </a:r>
            <a:r>
              <a:rPr lang="en-NZ" sz="2800" dirty="0" smtClean="0"/>
              <a:t>programme</a:t>
            </a:r>
            <a:r>
              <a:rPr lang="en-US" sz="2800" dirty="0" smtClean="0"/>
              <a:t> better)</a:t>
            </a:r>
          </a:p>
          <a:p>
            <a:r>
              <a:rPr lang="en-US" sz="2800" dirty="0" smtClean="0"/>
              <a:t>It  aims to support the ongoing </a:t>
            </a:r>
            <a:r>
              <a:rPr lang="en-US" sz="2800" i="1" dirty="0" smtClean="0"/>
              <a:t>real-time decisions </a:t>
            </a:r>
            <a:r>
              <a:rPr lang="en-US" sz="2800" dirty="0" smtClean="0"/>
              <a:t>– what to change, expand, close out further develop</a:t>
            </a:r>
          </a:p>
          <a:p>
            <a:pPr>
              <a:buNone/>
            </a:pPr>
            <a:r>
              <a:rPr lang="en-GB" sz="2800" b="1" dirty="0">
                <a:solidFill>
                  <a:srgbClr val="660066"/>
                </a:solidFill>
              </a:rPr>
              <a:t>Important Distinction:</a:t>
            </a:r>
          </a:p>
          <a:p>
            <a:r>
              <a:rPr lang="en-GB" sz="2800" dirty="0" smtClean="0"/>
              <a:t>Differentiate </a:t>
            </a:r>
            <a:r>
              <a:rPr lang="en-GB" sz="2800" i="1" dirty="0" smtClean="0"/>
              <a:t>ongoing </a:t>
            </a:r>
            <a:r>
              <a:rPr lang="en-GB" sz="2800" dirty="0" smtClean="0"/>
              <a:t>strategic thinking and periodic strategic planning </a:t>
            </a:r>
          </a:p>
          <a:p>
            <a:r>
              <a:rPr lang="en-GB" sz="2800" dirty="0" smtClean="0"/>
              <a:t>DE as a form of thinking and acting strategically while an innovative intervention unfolds</a:t>
            </a:r>
          </a:p>
          <a:p>
            <a:endParaRPr lang="en-US" sz="2800" dirty="0" smtClean="0"/>
          </a:p>
          <a:p>
            <a:endParaRPr lang="en-US" sz="2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76200"/>
            <a:ext cx="8229600" cy="1099592"/>
          </a:xfrm>
        </p:spPr>
        <p:txBody>
          <a:bodyPr>
            <a:normAutofit/>
          </a:bodyPr>
          <a:lstStyle/>
          <a:p>
            <a:r>
              <a:rPr lang="en-US" dirty="0" smtClean="0"/>
              <a:t>When is DE appropriate?</a:t>
            </a:r>
            <a:endParaRPr lang="en-US" dirty="0"/>
          </a:p>
        </p:txBody>
      </p:sp>
      <p:sp>
        <p:nvSpPr>
          <p:cNvPr id="5" name="Content Placeholder 2"/>
          <p:cNvSpPr>
            <a:spLocks noGrp="1"/>
          </p:cNvSpPr>
          <p:nvPr>
            <p:ph idx="1"/>
          </p:nvPr>
        </p:nvSpPr>
        <p:spPr>
          <a:xfrm>
            <a:off x="685800" y="1295400"/>
            <a:ext cx="8229600" cy="5105400"/>
          </a:xfrm>
        </p:spPr>
        <p:txBody>
          <a:bodyPr>
            <a:normAutofit/>
          </a:bodyPr>
          <a:lstStyle/>
          <a:p>
            <a:pPr marL="0" indent="0">
              <a:buNone/>
            </a:pPr>
            <a:r>
              <a:rPr lang="en-US" sz="3294" b="1" dirty="0" smtClean="0"/>
              <a:t>Situations </a:t>
            </a:r>
            <a:r>
              <a:rPr lang="en-US" sz="3294" b="1" dirty="0" err="1" smtClean="0"/>
              <a:t>characterised</a:t>
            </a:r>
            <a:r>
              <a:rPr lang="en-US" sz="3294" b="1" dirty="0" smtClean="0"/>
              <a:t> as:</a:t>
            </a:r>
          </a:p>
          <a:p>
            <a:pPr lvl="1">
              <a:buFont typeface="Wingdings" charset="2"/>
              <a:buChar char="Ø"/>
            </a:pPr>
            <a:r>
              <a:rPr lang="en-US" sz="2894" b="1" dirty="0" smtClean="0"/>
              <a:t>Highly emergent and volatile (e.g., the environment is always changing)</a:t>
            </a:r>
          </a:p>
          <a:p>
            <a:pPr lvl="1">
              <a:buFont typeface="Wingdings" charset="2"/>
              <a:buChar char="Ø"/>
            </a:pPr>
            <a:r>
              <a:rPr lang="en-US" sz="2894" b="1" dirty="0" smtClean="0"/>
              <a:t>Difficult to plan or predict because the variables are interdependent and non-linear</a:t>
            </a:r>
          </a:p>
          <a:p>
            <a:pPr lvl="1">
              <a:buFont typeface="Wingdings" charset="2"/>
              <a:buChar char="Ø"/>
            </a:pPr>
            <a:r>
              <a:rPr lang="en-US" sz="2894" b="1" dirty="0" smtClean="0"/>
              <a:t>Socially complex, requiring collaboration among stakeholders from different organizations, systems, and/or sectors</a:t>
            </a:r>
          </a:p>
          <a:p>
            <a:pPr lvl="1">
              <a:buFont typeface="Wingdings" charset="2"/>
              <a:buChar char="Ø"/>
            </a:pPr>
            <a:r>
              <a:rPr lang="en-US" sz="2894" b="1" dirty="0" smtClean="0"/>
              <a:t>Innovative, requiring real-time learning and development </a:t>
            </a:r>
            <a:r>
              <a:rPr lang="en-US" sz="2000" b="1" dirty="0" smtClean="0"/>
              <a:t>(Patton 2008; Gamble 2008)</a:t>
            </a:r>
            <a:endParaRPr lang="en-US" sz="2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76200"/>
            <a:ext cx="8229600" cy="1099592"/>
          </a:xfrm>
        </p:spPr>
        <p:txBody>
          <a:bodyPr>
            <a:normAutofit/>
          </a:bodyPr>
          <a:lstStyle/>
          <a:p>
            <a:r>
              <a:rPr lang="en-US" dirty="0" smtClean="0"/>
              <a:t>When is DE not appropriate?</a:t>
            </a:r>
            <a:endParaRPr lang="en-US" dirty="0"/>
          </a:p>
        </p:txBody>
      </p:sp>
      <p:sp>
        <p:nvSpPr>
          <p:cNvPr id="5" name="Content Placeholder 2"/>
          <p:cNvSpPr>
            <a:spLocks noGrp="1"/>
          </p:cNvSpPr>
          <p:nvPr>
            <p:ph idx="1"/>
          </p:nvPr>
        </p:nvSpPr>
        <p:spPr>
          <a:xfrm>
            <a:off x="685800" y="1295400"/>
            <a:ext cx="8229600" cy="5105400"/>
          </a:xfrm>
        </p:spPr>
        <p:txBody>
          <a:bodyPr>
            <a:normAutofit lnSpcReduction="10000"/>
          </a:bodyPr>
          <a:lstStyle/>
          <a:p>
            <a:r>
              <a:rPr lang="en-US" sz="3294" dirty="0" smtClean="0"/>
              <a:t>Organisations that:</a:t>
            </a:r>
          </a:p>
          <a:p>
            <a:pPr lvl="1">
              <a:buFont typeface="Wingdings" charset="2"/>
              <a:buChar char="Ø"/>
            </a:pPr>
            <a:r>
              <a:rPr lang="en-US" sz="2200" b="1" dirty="0" smtClean="0"/>
              <a:t>Are not able or willing to commit the time to actively participate in evaluation and to build and sustain relational trust </a:t>
            </a:r>
            <a:r>
              <a:rPr lang="en-US" sz="2200" b="1" i="1" dirty="0" smtClean="0">
                <a:solidFill>
                  <a:srgbClr val="660066"/>
                </a:solidFill>
              </a:rPr>
              <a:t>– cannot get beyond the ‘set and forget’ evaluation management approach</a:t>
            </a:r>
            <a:endParaRPr lang="en-US" sz="2200" b="1" dirty="0" smtClean="0">
              <a:solidFill>
                <a:srgbClr val="660066"/>
              </a:solidFill>
            </a:endParaRPr>
          </a:p>
          <a:p>
            <a:pPr lvl="1">
              <a:buFont typeface="Wingdings" charset="2"/>
              <a:buChar char="Ø"/>
            </a:pPr>
            <a:r>
              <a:rPr lang="en-US" sz="2200" b="1" dirty="0" smtClean="0"/>
              <a:t>Require high levels of certainty</a:t>
            </a:r>
            <a:r>
              <a:rPr lang="en-US" sz="2200" b="1" i="1" dirty="0" smtClean="0">
                <a:solidFill>
                  <a:srgbClr val="660066"/>
                </a:solidFill>
              </a:rPr>
              <a:t>– no tolerance for ambiguity</a:t>
            </a:r>
          </a:p>
          <a:p>
            <a:pPr lvl="1">
              <a:buFont typeface="Wingdings" charset="2"/>
              <a:buChar char="Ø"/>
            </a:pPr>
            <a:r>
              <a:rPr lang="en-US" sz="2200" b="1" dirty="0" smtClean="0"/>
              <a:t>Lack of openness to experimentation and reflection </a:t>
            </a:r>
            <a:r>
              <a:rPr lang="en-US" sz="2200" b="1" i="1" dirty="0" smtClean="0">
                <a:solidFill>
                  <a:srgbClr val="660066"/>
                </a:solidFill>
              </a:rPr>
              <a:t>– high level of design certainty required</a:t>
            </a:r>
          </a:p>
          <a:p>
            <a:pPr lvl="1">
              <a:buFont typeface="Wingdings" charset="2"/>
              <a:buChar char="Ø"/>
            </a:pPr>
            <a:r>
              <a:rPr lang="en-US" sz="2200" b="1" dirty="0" smtClean="0"/>
              <a:t>Lack adaptive capacity </a:t>
            </a:r>
            <a:r>
              <a:rPr lang="en-US" sz="2200" b="1" i="1" dirty="0" smtClean="0">
                <a:solidFill>
                  <a:srgbClr val="660066"/>
                </a:solidFill>
              </a:rPr>
              <a:t>– no real ability to make changes</a:t>
            </a:r>
            <a:endParaRPr lang="en-US" sz="2200" b="1" dirty="0" smtClean="0">
              <a:solidFill>
                <a:srgbClr val="660066"/>
              </a:solidFill>
            </a:endParaRPr>
          </a:p>
          <a:p>
            <a:pPr lvl="1">
              <a:buFont typeface="Wingdings" charset="2"/>
              <a:buChar char="Ø"/>
            </a:pPr>
            <a:r>
              <a:rPr lang="en-US" sz="2200" b="1" dirty="0" smtClean="0"/>
              <a:t>Are unwilling to ‘fail’ or hear ‘bad news</a:t>
            </a:r>
            <a:r>
              <a:rPr lang="en-US" sz="2200" b="1" dirty="0" smtClean="0">
                <a:solidFill>
                  <a:srgbClr val="660066"/>
                </a:solidFill>
              </a:rPr>
              <a:t>’ </a:t>
            </a:r>
            <a:r>
              <a:rPr lang="en-US" sz="2200" b="1" i="1" dirty="0" smtClean="0">
                <a:solidFill>
                  <a:srgbClr val="660066"/>
                </a:solidFill>
              </a:rPr>
              <a:t>– fear of failure context overrides learning focus</a:t>
            </a:r>
            <a:endParaRPr lang="en-US" sz="2200" b="1" dirty="0" smtClean="0">
              <a:solidFill>
                <a:srgbClr val="660066"/>
              </a:solidFill>
            </a:endParaRPr>
          </a:p>
          <a:p>
            <a:pPr lvl="1">
              <a:buFont typeface="Wingdings" charset="2"/>
              <a:buChar char="Ø"/>
            </a:pPr>
            <a:r>
              <a:rPr lang="en-US" sz="2200" b="1" dirty="0" smtClean="0"/>
              <a:t>Have poor relationships between management and staff and evaluators </a:t>
            </a:r>
            <a:r>
              <a:rPr lang="en-US" sz="2200" b="1" i="1" dirty="0" smtClean="0">
                <a:solidFill>
                  <a:srgbClr val="660066"/>
                </a:solidFill>
              </a:rPr>
              <a:t>– need respectful and trusting relationships -  critical in a context of uncertainty, ambiguity and turbulence</a:t>
            </a:r>
            <a:endParaRPr lang="en-US" sz="2200" b="1" dirty="0" smtClean="0">
              <a:solidFill>
                <a:srgbClr val="660066"/>
              </a:solidFill>
            </a:endParaRP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304800"/>
            <a:ext cx="8229600" cy="1099592"/>
          </a:xfrm>
        </p:spPr>
        <p:txBody>
          <a:bodyPr>
            <a:noAutofit/>
          </a:bodyPr>
          <a:lstStyle/>
          <a:p>
            <a:r>
              <a:rPr lang="en-US" sz="3600" b="1" dirty="0" smtClean="0"/>
              <a:t>Roles and relationships of the </a:t>
            </a:r>
            <a:br>
              <a:rPr lang="en-US" sz="3600" b="1" dirty="0" smtClean="0"/>
            </a:br>
            <a:r>
              <a:rPr lang="en-US" sz="3600" b="1" dirty="0" smtClean="0"/>
              <a:t>DE evaluator</a:t>
            </a:r>
            <a:endParaRPr lang="en-US" sz="3600" b="1" dirty="0"/>
          </a:p>
        </p:txBody>
      </p:sp>
      <p:sp>
        <p:nvSpPr>
          <p:cNvPr id="4" name="Content Placeholder 3"/>
          <p:cNvSpPr>
            <a:spLocks noGrp="1"/>
          </p:cNvSpPr>
          <p:nvPr>
            <p:ph idx="1"/>
          </p:nvPr>
        </p:nvSpPr>
        <p:spPr/>
        <p:txBody>
          <a:bodyPr>
            <a:normAutofit/>
          </a:bodyPr>
          <a:lstStyle/>
          <a:p>
            <a:r>
              <a:rPr lang="en-NZ" b="1" dirty="0" smtClean="0"/>
              <a:t>Evaluator is part of the innovation team</a:t>
            </a:r>
          </a:p>
          <a:p>
            <a:r>
              <a:rPr lang="en-NZ" b="1" dirty="0" smtClean="0"/>
              <a:t>Facilitator and learning coach</a:t>
            </a:r>
          </a:p>
          <a:p>
            <a:r>
              <a:rPr lang="en-NZ" b="1" dirty="0" smtClean="0"/>
              <a:t>Brings evaluative thinking to the group</a:t>
            </a:r>
          </a:p>
          <a:p>
            <a:r>
              <a:rPr lang="en-NZ" b="1" dirty="0" smtClean="0"/>
              <a:t>Support or share innovators’ values and vision</a:t>
            </a:r>
          </a:p>
          <a:p>
            <a:r>
              <a:rPr lang="en-NZ" b="1" dirty="0" smtClean="0">
                <a:solidFill>
                  <a:srgbClr val="660066"/>
                </a:solidFill>
              </a:rPr>
              <a:t>Present a modality of evaluation whose conduct is congruent with key concepts in Sustainability &amp; Climate Change Adaptation</a:t>
            </a:r>
            <a:endParaRPr lang="en-NZ" b="1" dirty="0">
              <a:solidFill>
                <a:srgbClr val="660066"/>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What competencies are needed to be an effective Developmental Evaluator?</a:t>
            </a:r>
            <a:endParaRPr lang="en-US" dirty="0"/>
          </a:p>
        </p:txBody>
      </p:sp>
      <p:sp>
        <p:nvSpPr>
          <p:cNvPr id="3" name="Content Placeholder 4"/>
          <p:cNvSpPr>
            <a:spLocks noGrp="1"/>
          </p:cNvSpPr>
          <p:nvPr>
            <p:ph idx="1"/>
          </p:nvPr>
        </p:nvSpPr>
        <p:spPr>
          <a:xfrm>
            <a:off x="457200" y="1600200"/>
            <a:ext cx="8229600" cy="4800600"/>
          </a:xfrm>
        </p:spPr>
        <p:txBody>
          <a:bodyPr>
            <a:normAutofit fontScale="92500" lnSpcReduction="20000"/>
          </a:bodyPr>
          <a:lstStyle/>
          <a:p>
            <a:r>
              <a:rPr lang="en-NZ" b="1" dirty="0" smtClean="0"/>
              <a:t>Strategic thinking</a:t>
            </a:r>
          </a:p>
          <a:p>
            <a:pPr lvl="1"/>
            <a:r>
              <a:rPr lang="en-US" sz="2581" b="1" i="1" dirty="0" smtClean="0">
                <a:solidFill>
                  <a:srgbClr val="660066"/>
                </a:solidFill>
              </a:rPr>
              <a:t>Helping groups develop a sense of direction, identify promising paths and strategic lines of enquiry</a:t>
            </a:r>
          </a:p>
          <a:p>
            <a:r>
              <a:rPr lang="en-NZ" b="1" dirty="0" smtClean="0"/>
              <a:t>Pattern recognition</a:t>
            </a:r>
          </a:p>
          <a:p>
            <a:pPr lvl="1"/>
            <a:r>
              <a:rPr lang="en-NZ" sz="2581" b="1" i="1" dirty="0" smtClean="0">
                <a:solidFill>
                  <a:srgbClr val="660066"/>
                </a:solidFill>
              </a:rPr>
              <a:t>Identifying overarching patterns amid the flow of complex information, relationships and activities</a:t>
            </a:r>
            <a:endParaRPr lang="en-NZ" sz="2581" b="1" dirty="0" smtClean="0">
              <a:solidFill>
                <a:srgbClr val="660066"/>
              </a:solidFill>
            </a:endParaRPr>
          </a:p>
          <a:p>
            <a:r>
              <a:rPr lang="en-NZ" b="1" dirty="0" smtClean="0"/>
              <a:t>Relationship building</a:t>
            </a:r>
          </a:p>
          <a:p>
            <a:pPr lvl="1"/>
            <a:r>
              <a:rPr lang="en-NZ" sz="2581" b="1" i="1" dirty="0" smtClean="0">
                <a:solidFill>
                  <a:srgbClr val="660066"/>
                </a:solidFill>
              </a:rPr>
              <a:t>Outstanding people skills, able to ask difficult questions, deal with tension, sensitive, grounded and perceptive – it’s the glue</a:t>
            </a:r>
            <a:endParaRPr lang="en-NZ" sz="2353" b="1" i="1" dirty="0" smtClean="0">
              <a:solidFill>
                <a:srgbClr val="660066"/>
              </a:solidFill>
            </a:endParaRPr>
          </a:p>
          <a:p>
            <a:r>
              <a:rPr lang="en-NZ" b="1" dirty="0" smtClean="0"/>
              <a:t>Servant Leadership</a:t>
            </a:r>
          </a:p>
          <a:p>
            <a:pPr lvl="1"/>
            <a:r>
              <a:rPr lang="en-NZ" sz="2581" b="1" i="1" dirty="0" smtClean="0">
                <a:solidFill>
                  <a:srgbClr val="660066"/>
                </a:solidFill>
              </a:rPr>
              <a:t>Supporting the work, not driving your own agenda or claiming the spotlight.</a:t>
            </a:r>
          </a:p>
          <a:p>
            <a:pPr>
              <a:buNone/>
            </a:pPr>
            <a:endParaRPr lang="en-NZ" b="1" dirty="0" smtClean="0">
              <a:solidFill>
                <a:srgbClr val="660066"/>
              </a:solidFill>
            </a:endParaRPr>
          </a:p>
          <a:p>
            <a:endParaRPr lang="en-NZ" dirty="0" smtClean="0"/>
          </a:p>
          <a:p>
            <a:endParaRPr lang="en-NZ" dirty="0"/>
          </a:p>
        </p:txBody>
      </p:sp>
      <p:sp>
        <p:nvSpPr>
          <p:cNvPr id="4" name="TextBox 3"/>
          <p:cNvSpPr txBox="1"/>
          <p:nvPr/>
        </p:nvSpPr>
        <p:spPr>
          <a:xfrm>
            <a:off x="2748394" y="6425624"/>
            <a:ext cx="3791472" cy="584776"/>
          </a:xfrm>
          <a:prstGeom prst="rect">
            <a:avLst/>
          </a:prstGeom>
          <a:noFill/>
        </p:spPr>
        <p:txBody>
          <a:bodyPr wrap="none" rtlCol="0">
            <a:spAutoFit/>
          </a:bodyPr>
          <a:lstStyle/>
          <a:p>
            <a:pPr marL="0" lvl="1"/>
            <a:r>
              <a:rPr lang="en-US" sz="1600" i="1" dirty="0" err="1" smtClean="0"/>
              <a:t>Dozois</a:t>
            </a:r>
            <a:r>
              <a:rPr lang="en-US" sz="1600" i="1" dirty="0" smtClean="0"/>
              <a:t>,, </a:t>
            </a:r>
            <a:r>
              <a:rPr lang="en-US" sz="1600" i="1" dirty="0" err="1" smtClean="0"/>
              <a:t>Langlois</a:t>
            </a:r>
            <a:r>
              <a:rPr lang="en-US" sz="1600" i="1" dirty="0" smtClean="0"/>
              <a:t>, &amp; Blanchet-Cohen. (2010)</a:t>
            </a:r>
            <a:endParaRPr lang="en-NZ" sz="1600" dirty="0" smtClean="0"/>
          </a:p>
          <a:p>
            <a:endParaRPr lang="en-NZ"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720080"/>
          </a:xfrm>
        </p:spPr>
        <p:txBody>
          <a:bodyPr>
            <a:normAutofit fontScale="90000"/>
          </a:bodyPr>
          <a:lstStyle/>
          <a:p>
            <a:r>
              <a:rPr lang="en-US" dirty="0"/>
              <a:t>E</a:t>
            </a:r>
            <a:r>
              <a:rPr lang="en-US" sz="4400" dirty="0" smtClean="0"/>
              <a:t>valuative </a:t>
            </a:r>
            <a:r>
              <a:rPr lang="en-US" dirty="0"/>
              <a:t>Q</a:t>
            </a:r>
            <a:r>
              <a:rPr lang="en-US" sz="4400" dirty="0" smtClean="0"/>
              <a:t>uestions:</a:t>
            </a:r>
            <a:endParaRPr lang="en-US" sz="4400" dirty="0"/>
          </a:p>
        </p:txBody>
      </p:sp>
      <p:sp>
        <p:nvSpPr>
          <p:cNvPr id="3" name="Content Placeholder 2"/>
          <p:cNvSpPr>
            <a:spLocks noGrp="1"/>
          </p:cNvSpPr>
          <p:nvPr>
            <p:ph idx="1"/>
          </p:nvPr>
        </p:nvSpPr>
        <p:spPr>
          <a:xfrm>
            <a:off x="457200" y="2057400"/>
            <a:ext cx="8229600" cy="4800600"/>
          </a:xfrm>
        </p:spPr>
        <p:txBody>
          <a:bodyPr>
            <a:normAutofit/>
          </a:bodyPr>
          <a:lstStyle/>
          <a:p>
            <a:pPr lvl="1">
              <a:buFont typeface="Wingdings" charset="2"/>
              <a:buChar char="Ø"/>
            </a:pPr>
            <a:r>
              <a:rPr lang="en-US" b="1" dirty="0" smtClean="0"/>
              <a:t>What’s being developed?  (</a:t>
            </a:r>
            <a:r>
              <a:rPr lang="en-US" b="1" dirty="0" smtClean="0">
                <a:solidFill>
                  <a:srgbClr val="660066"/>
                </a:solidFill>
              </a:rPr>
              <a:t>WHAT?</a:t>
            </a:r>
            <a:r>
              <a:rPr lang="en-US" b="1" dirty="0" smtClean="0"/>
              <a:t>)</a:t>
            </a:r>
          </a:p>
          <a:p>
            <a:pPr lvl="1">
              <a:buFont typeface="Wingdings" charset="2"/>
              <a:buChar char="Ø"/>
            </a:pPr>
            <a:r>
              <a:rPr lang="en-US" b="1" dirty="0" smtClean="0"/>
              <a:t>What sense can we make of emerging issues, evidence, data about this development?  (</a:t>
            </a:r>
            <a:r>
              <a:rPr lang="en-US" b="1" dirty="0" smtClean="0">
                <a:solidFill>
                  <a:srgbClr val="660066"/>
                </a:solidFill>
              </a:rPr>
              <a:t>WHAT’S EMERGING?</a:t>
            </a:r>
            <a:r>
              <a:rPr lang="en-US" b="1" dirty="0" smtClean="0"/>
              <a:t>)</a:t>
            </a:r>
          </a:p>
          <a:p>
            <a:pPr lvl="1">
              <a:buFont typeface="Wingdings" charset="2"/>
              <a:buChar char="Ø"/>
            </a:pPr>
            <a:r>
              <a:rPr lang="en-US" b="1" dirty="0" smtClean="0"/>
              <a:t>What is the value / importance /significance of what we are doing / achieving? What does it mean to us now and in the future? (</a:t>
            </a:r>
            <a:r>
              <a:rPr lang="en-US" b="1" dirty="0" smtClean="0">
                <a:solidFill>
                  <a:srgbClr val="660066"/>
                </a:solidFill>
              </a:rPr>
              <a:t>SO WHAT?</a:t>
            </a:r>
            <a:r>
              <a:rPr lang="en-US" b="1" dirty="0" smtClean="0"/>
              <a:t>)</a:t>
            </a:r>
          </a:p>
          <a:p>
            <a:pPr lvl="1">
              <a:buFont typeface="Wingdings" charset="2"/>
              <a:buChar char="Ø"/>
            </a:pPr>
            <a:r>
              <a:rPr lang="en-US" b="1" dirty="0" smtClean="0"/>
              <a:t>What does this mean for how we should now act? What are our options?  And into the future?  (</a:t>
            </a:r>
            <a:r>
              <a:rPr lang="en-US" b="1" dirty="0" smtClean="0">
                <a:solidFill>
                  <a:srgbClr val="660066"/>
                </a:solidFill>
              </a:rPr>
              <a:t>NOW WHAT</a:t>
            </a:r>
            <a:r>
              <a:rPr lang="en-US" b="1" dirty="0" smtClean="0"/>
              <a:t>)</a:t>
            </a:r>
          </a:p>
          <a:p>
            <a:endParaRPr lang="en-US" dirty="0"/>
          </a:p>
        </p:txBody>
      </p:sp>
    </p:spTree>
    <p:extLst>
      <p:ext uri="{BB962C8B-B14F-4D97-AF65-F5344CB8AC3E}">
        <p14:creationId xmlns:p14="http://schemas.microsoft.com/office/powerpoint/2010/main" val="7867343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55576" y="332656"/>
            <a:ext cx="8229600" cy="1143000"/>
          </a:xfrm>
        </p:spPr>
        <p:txBody>
          <a:bodyPr>
            <a:normAutofit/>
          </a:bodyPr>
          <a:lstStyle/>
          <a:p>
            <a:r>
              <a:rPr lang="en-US" sz="2800" b="1" dirty="0" smtClean="0">
                <a:solidFill>
                  <a:srgbClr val="660066"/>
                </a:solidFill>
              </a:rPr>
              <a:t>INFLUENCES </a:t>
            </a:r>
            <a:r>
              <a:rPr lang="en-US" sz="2800" b="1" dirty="0">
                <a:solidFill>
                  <a:srgbClr val="660066"/>
                </a:solidFill>
              </a:rPr>
              <a:t>AS A DEVELOPMENTAL </a:t>
            </a:r>
            <a:r>
              <a:rPr lang="en-US" sz="2800" b="1" dirty="0" smtClean="0">
                <a:solidFill>
                  <a:srgbClr val="660066"/>
                </a:solidFill>
              </a:rPr>
              <a:t>EVALUATOR</a:t>
            </a:r>
            <a:r>
              <a:rPr lang="en-US" sz="3100" b="1" dirty="0" smtClean="0">
                <a:solidFill>
                  <a:srgbClr val="660066"/>
                </a:solidFill>
              </a:rPr>
              <a:t/>
            </a:r>
            <a:br>
              <a:rPr lang="en-US" sz="3100" b="1" dirty="0" smtClean="0">
                <a:solidFill>
                  <a:srgbClr val="660066"/>
                </a:solidFill>
              </a:rPr>
            </a:br>
            <a:r>
              <a:rPr lang="en-US" sz="2400" b="1" dirty="0" smtClean="0">
                <a:solidFill>
                  <a:srgbClr val="660066"/>
                </a:solidFill>
              </a:rPr>
              <a:t>AT RANDWICK </a:t>
            </a:r>
            <a:r>
              <a:rPr lang="en-AU" sz="2400" b="1" dirty="0" smtClean="0">
                <a:solidFill>
                  <a:srgbClr val="660066"/>
                </a:solidFill>
              </a:rPr>
              <a:t>SUSTAINABILITY </a:t>
            </a:r>
            <a:r>
              <a:rPr lang="en-AU" sz="2400" b="1" dirty="0">
                <a:solidFill>
                  <a:srgbClr val="660066"/>
                </a:solidFill>
              </a:rPr>
              <a:t>EDUCATION HUB</a:t>
            </a:r>
            <a:endParaRPr lang="en-US" sz="2400" b="1" dirty="0">
              <a:solidFill>
                <a:srgbClr val="660066"/>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AU" b="1" dirty="0" smtClean="0"/>
              <a:t>1</a:t>
            </a:r>
            <a:r>
              <a:rPr lang="en-AU" b="1" dirty="0" smtClean="0">
                <a:solidFill>
                  <a:srgbClr val="660066"/>
                </a:solidFill>
              </a:rPr>
              <a:t>. </a:t>
            </a:r>
            <a:r>
              <a:rPr lang="en-AU" b="1" u="sng" dirty="0" smtClean="0">
                <a:solidFill>
                  <a:srgbClr val="660066"/>
                </a:solidFill>
              </a:rPr>
              <a:t>Facilitating </a:t>
            </a:r>
            <a:r>
              <a:rPr lang="en-AU" b="1" u="sng" dirty="0">
                <a:solidFill>
                  <a:srgbClr val="660066"/>
                </a:solidFill>
              </a:rPr>
              <a:t>evaluative thinking and adaptive learning</a:t>
            </a:r>
            <a:endParaRPr lang="en-AU" u="sng" dirty="0">
              <a:solidFill>
                <a:srgbClr val="660066"/>
              </a:solidFill>
            </a:endParaRPr>
          </a:p>
          <a:p>
            <a:pPr marL="0" indent="0">
              <a:buNone/>
            </a:pPr>
            <a:r>
              <a:rPr lang="en-AU" dirty="0">
                <a:solidFill>
                  <a:srgbClr val="660066"/>
                </a:solidFill>
              </a:rPr>
              <a:t> </a:t>
            </a:r>
            <a:endParaRPr lang="en-AU" dirty="0" smtClean="0">
              <a:solidFill>
                <a:srgbClr val="660066"/>
              </a:solidFill>
            </a:endParaRPr>
          </a:p>
          <a:p>
            <a:pPr marL="0" indent="0">
              <a:buNone/>
            </a:pPr>
            <a:r>
              <a:rPr lang="en-AU" b="1" dirty="0" smtClean="0">
                <a:solidFill>
                  <a:srgbClr val="660066"/>
                </a:solidFill>
              </a:rPr>
              <a:t>Most </a:t>
            </a:r>
            <a:r>
              <a:rPr lang="en-AU" b="1" dirty="0">
                <a:solidFill>
                  <a:srgbClr val="660066"/>
                </a:solidFill>
              </a:rPr>
              <a:t>important </a:t>
            </a:r>
            <a:r>
              <a:rPr lang="en-AU" b="1" dirty="0" smtClean="0">
                <a:solidFill>
                  <a:srgbClr val="660066"/>
                </a:solidFill>
              </a:rPr>
              <a:t>influences: drive </a:t>
            </a:r>
            <a:r>
              <a:rPr lang="en-AU" b="1" dirty="0">
                <a:solidFill>
                  <a:srgbClr val="660066"/>
                </a:solidFill>
              </a:rPr>
              <a:t>evaluative thinking skills and adaptive learning among decision-makers </a:t>
            </a:r>
          </a:p>
          <a:p>
            <a:pPr marL="0" indent="0">
              <a:buNone/>
            </a:pPr>
            <a:endParaRPr lang="en-AU" b="1" dirty="0">
              <a:solidFill>
                <a:srgbClr val="660066"/>
              </a:solidFill>
            </a:endParaRPr>
          </a:p>
          <a:p>
            <a:pPr marL="0" indent="0">
              <a:buNone/>
            </a:pPr>
            <a:r>
              <a:rPr lang="en-AU" b="1" dirty="0" smtClean="0">
                <a:solidFill>
                  <a:srgbClr val="660066"/>
                </a:solidFill>
              </a:rPr>
              <a:t>Working </a:t>
            </a:r>
            <a:r>
              <a:rPr lang="en-AU" b="1" dirty="0">
                <a:solidFill>
                  <a:srgbClr val="660066"/>
                </a:solidFill>
              </a:rPr>
              <a:t>with pioneers </a:t>
            </a:r>
            <a:r>
              <a:rPr lang="en-AU" b="1" dirty="0" smtClean="0">
                <a:solidFill>
                  <a:srgbClr val="660066"/>
                </a:solidFill>
              </a:rPr>
              <a:t>– </a:t>
            </a:r>
            <a:r>
              <a:rPr lang="en-AU" b="1" dirty="0">
                <a:solidFill>
                  <a:srgbClr val="660066"/>
                </a:solidFill>
              </a:rPr>
              <a:t>those </a:t>
            </a:r>
            <a:r>
              <a:rPr lang="en-AU" b="1" dirty="0" smtClean="0">
                <a:solidFill>
                  <a:srgbClr val="660066"/>
                </a:solidFill>
              </a:rPr>
              <a:t>with the drive </a:t>
            </a:r>
            <a:r>
              <a:rPr lang="en-AU" b="1" smtClean="0">
                <a:solidFill>
                  <a:srgbClr val="660066"/>
                </a:solidFill>
              </a:rPr>
              <a:t>to </a:t>
            </a:r>
            <a:r>
              <a:rPr lang="en-AU" b="1" smtClean="0">
                <a:solidFill>
                  <a:srgbClr val="660066"/>
                </a:solidFill>
              </a:rPr>
              <a:t>initiate </a:t>
            </a:r>
            <a:r>
              <a:rPr lang="en-AU" b="1" dirty="0" smtClean="0">
                <a:solidFill>
                  <a:srgbClr val="660066"/>
                </a:solidFill>
              </a:rPr>
              <a:t>either</a:t>
            </a:r>
            <a:r>
              <a:rPr lang="en-AU" b="1" dirty="0">
                <a:solidFill>
                  <a:srgbClr val="660066"/>
                </a:solidFill>
              </a:rPr>
              <a:t>:</a:t>
            </a:r>
          </a:p>
          <a:p>
            <a:pPr lvl="0">
              <a:buFont typeface="Wingdings" charset="2"/>
              <a:buChar char="Ø"/>
            </a:pPr>
            <a:r>
              <a:rPr lang="en-AU" b="1" dirty="0">
                <a:solidFill>
                  <a:srgbClr val="660066"/>
                </a:solidFill>
              </a:rPr>
              <a:t>adapt an innovative program that has succeeded </a:t>
            </a:r>
            <a:r>
              <a:rPr lang="en-AU" b="1" dirty="0" smtClean="0">
                <a:solidFill>
                  <a:srgbClr val="660066"/>
                </a:solidFill>
              </a:rPr>
              <a:t>elsewhere – </a:t>
            </a:r>
            <a:r>
              <a:rPr lang="en-AU" b="1" i="1" dirty="0" smtClean="0">
                <a:solidFill>
                  <a:srgbClr val="660066"/>
                </a:solidFill>
              </a:rPr>
              <a:t>Living Smart </a:t>
            </a:r>
            <a:r>
              <a:rPr lang="en-AU" b="1" dirty="0" smtClean="0">
                <a:solidFill>
                  <a:srgbClr val="660066"/>
                </a:solidFill>
              </a:rPr>
              <a:t>from Perth/Freemantle; </a:t>
            </a:r>
            <a:r>
              <a:rPr lang="en-AU" b="1" i="1" dirty="0" smtClean="0">
                <a:solidFill>
                  <a:srgbClr val="660066"/>
                </a:solidFill>
              </a:rPr>
              <a:t>Leadership for Sustainability</a:t>
            </a:r>
            <a:endParaRPr lang="en-AU" b="1" i="1" dirty="0">
              <a:solidFill>
                <a:srgbClr val="660066"/>
              </a:solidFill>
            </a:endParaRPr>
          </a:p>
          <a:p>
            <a:pPr lvl="0">
              <a:buFont typeface="Wingdings" charset="2"/>
              <a:buChar char="Ø"/>
            </a:pPr>
            <a:r>
              <a:rPr lang="en-AU" b="1" dirty="0">
                <a:solidFill>
                  <a:srgbClr val="660066"/>
                </a:solidFill>
              </a:rPr>
              <a:t>devise an innovation </a:t>
            </a:r>
            <a:r>
              <a:rPr lang="en-AU" b="1" dirty="0" smtClean="0">
                <a:solidFill>
                  <a:srgbClr val="660066"/>
                </a:solidFill>
              </a:rPr>
              <a:t>to suit a context &amp; respond </a:t>
            </a:r>
            <a:r>
              <a:rPr lang="en-AU" b="1" dirty="0">
                <a:solidFill>
                  <a:srgbClr val="660066"/>
                </a:solidFill>
              </a:rPr>
              <a:t>to needs and gap </a:t>
            </a:r>
            <a:r>
              <a:rPr lang="en-AU" b="1" dirty="0" smtClean="0">
                <a:solidFill>
                  <a:srgbClr val="660066"/>
                </a:solidFill>
              </a:rPr>
              <a:t>analyses, stakeholder</a:t>
            </a:r>
            <a:r>
              <a:rPr lang="en-AU" b="1" dirty="0">
                <a:solidFill>
                  <a:srgbClr val="660066"/>
                </a:solidFill>
              </a:rPr>
              <a:t>/community </a:t>
            </a:r>
            <a:r>
              <a:rPr lang="en-AU" b="1" dirty="0" smtClean="0">
                <a:solidFill>
                  <a:srgbClr val="660066"/>
                </a:solidFill>
              </a:rPr>
              <a:t>requests for capacity building – master classes and </a:t>
            </a:r>
            <a:r>
              <a:rPr lang="en-AU" b="1" i="1" dirty="0" smtClean="0">
                <a:solidFill>
                  <a:srgbClr val="660066"/>
                </a:solidFill>
              </a:rPr>
              <a:t>recharge gigs</a:t>
            </a:r>
            <a:endParaRPr lang="en-AU" b="1" i="1" dirty="0">
              <a:solidFill>
                <a:srgbClr val="660066"/>
              </a:solidFill>
            </a:endParaRPr>
          </a:p>
          <a:p>
            <a:pPr marL="0" indent="0">
              <a:buNone/>
            </a:pPr>
            <a:endParaRPr lang="en-US" dirty="0"/>
          </a:p>
        </p:txBody>
      </p:sp>
    </p:spTree>
    <p:extLst>
      <p:ext uri="{BB962C8B-B14F-4D97-AF65-F5344CB8AC3E}">
        <p14:creationId xmlns:p14="http://schemas.microsoft.com/office/powerpoint/2010/main" val="23243744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408"/>
            <a:ext cx="8229600" cy="1143000"/>
          </a:xfrm>
        </p:spPr>
        <p:txBody>
          <a:bodyPr>
            <a:normAutofit/>
          </a:bodyPr>
          <a:lstStyle/>
          <a:p>
            <a:r>
              <a:rPr lang="en-US" sz="2400" b="1" dirty="0">
                <a:solidFill>
                  <a:srgbClr val="660066"/>
                </a:solidFill>
              </a:rPr>
              <a:t>INFLUENCES AS A DEVELOPMENTAL </a:t>
            </a:r>
            <a:r>
              <a:rPr lang="en-US" sz="2400" b="1" dirty="0" smtClean="0">
                <a:solidFill>
                  <a:srgbClr val="660066"/>
                </a:solidFill>
              </a:rPr>
              <a:t>EVALUATOR continued</a:t>
            </a:r>
            <a:endParaRPr lang="en-US" sz="2400" dirty="0"/>
          </a:p>
        </p:txBody>
      </p:sp>
      <p:sp>
        <p:nvSpPr>
          <p:cNvPr id="3" name="Content Placeholder 2"/>
          <p:cNvSpPr>
            <a:spLocks noGrp="1"/>
          </p:cNvSpPr>
          <p:nvPr>
            <p:ph idx="1"/>
          </p:nvPr>
        </p:nvSpPr>
        <p:spPr>
          <a:xfrm>
            <a:off x="467544" y="991269"/>
            <a:ext cx="8229600" cy="4525963"/>
          </a:xfrm>
        </p:spPr>
        <p:txBody>
          <a:bodyPr>
            <a:normAutofit fontScale="25000" lnSpcReduction="20000"/>
          </a:bodyPr>
          <a:lstStyle/>
          <a:p>
            <a:pPr marL="0" indent="0">
              <a:buNone/>
            </a:pPr>
            <a:r>
              <a:rPr lang="en-AU" sz="9600" b="1" dirty="0" smtClean="0">
                <a:solidFill>
                  <a:srgbClr val="660066"/>
                </a:solidFill>
              </a:rPr>
              <a:t>2. </a:t>
            </a:r>
            <a:r>
              <a:rPr lang="en-AU" sz="9600" b="1" u="sng" dirty="0" smtClean="0">
                <a:solidFill>
                  <a:srgbClr val="660066"/>
                </a:solidFill>
              </a:rPr>
              <a:t>‘</a:t>
            </a:r>
            <a:r>
              <a:rPr lang="en-AU" sz="9600" b="1" u="sng" dirty="0">
                <a:solidFill>
                  <a:srgbClr val="660066"/>
                </a:solidFill>
              </a:rPr>
              <a:t>Catalytic’ </a:t>
            </a:r>
            <a:r>
              <a:rPr lang="en-AU" sz="9600" b="1" u="sng" dirty="0" smtClean="0">
                <a:solidFill>
                  <a:srgbClr val="660066"/>
                </a:solidFill>
              </a:rPr>
              <a:t>questions that drive reflexivity</a:t>
            </a:r>
            <a:endParaRPr lang="en-AU" sz="9600" b="1" u="sng" dirty="0">
              <a:solidFill>
                <a:srgbClr val="660066"/>
              </a:solidFill>
            </a:endParaRPr>
          </a:p>
          <a:p>
            <a:pPr marL="0" indent="0">
              <a:buNone/>
            </a:pPr>
            <a:r>
              <a:rPr lang="en-AU" sz="9600" b="1" dirty="0"/>
              <a:t> </a:t>
            </a:r>
            <a:endParaRPr lang="en-AU" sz="9600" dirty="0"/>
          </a:p>
          <a:p>
            <a:pPr marL="0" indent="0">
              <a:buNone/>
            </a:pPr>
            <a:r>
              <a:rPr lang="en-AU" sz="9600" b="1" dirty="0">
                <a:solidFill>
                  <a:srgbClr val="660066"/>
                </a:solidFill>
              </a:rPr>
              <a:t>Posed after workshops and/or at end-of-pilot:</a:t>
            </a:r>
          </a:p>
          <a:p>
            <a:pPr marL="0" indent="0">
              <a:buNone/>
            </a:pPr>
            <a:r>
              <a:rPr lang="en-AU" sz="9600" dirty="0"/>
              <a:t> </a:t>
            </a:r>
          </a:p>
          <a:p>
            <a:pPr>
              <a:buFont typeface="Wingdings" charset="2"/>
              <a:buChar char="Ø"/>
            </a:pPr>
            <a:r>
              <a:rPr lang="en-AU" sz="9600" b="1" dirty="0">
                <a:solidFill>
                  <a:srgbClr val="660066"/>
                </a:solidFill>
              </a:rPr>
              <a:t>What were the top 3 things you wanted participants to get/take a way from this course – workshop?  Did they get them?</a:t>
            </a:r>
          </a:p>
          <a:p>
            <a:pPr>
              <a:buFont typeface="Wingdings" charset="2"/>
              <a:buChar char="Ø"/>
            </a:pPr>
            <a:r>
              <a:rPr lang="en-AU" sz="9600" b="1" dirty="0">
                <a:solidFill>
                  <a:srgbClr val="660066"/>
                </a:solidFill>
              </a:rPr>
              <a:t>What were the sweet spots in engaging the participants?</a:t>
            </a:r>
          </a:p>
          <a:p>
            <a:pPr>
              <a:buFont typeface="Wingdings" charset="2"/>
              <a:buChar char="Ø"/>
            </a:pPr>
            <a:r>
              <a:rPr lang="en-AU" sz="9600" b="1" dirty="0">
                <a:solidFill>
                  <a:srgbClr val="660066"/>
                </a:solidFill>
              </a:rPr>
              <a:t>And the flat spots?</a:t>
            </a:r>
          </a:p>
          <a:p>
            <a:pPr>
              <a:buFont typeface="Wingdings" charset="2"/>
              <a:buChar char="Ø"/>
            </a:pPr>
            <a:r>
              <a:rPr lang="en-AU" sz="9600" b="1" dirty="0">
                <a:solidFill>
                  <a:srgbClr val="660066"/>
                </a:solidFill>
              </a:rPr>
              <a:t>How are we tracking with our initial intended aims? </a:t>
            </a:r>
            <a:endParaRPr lang="en-AU" sz="9600" b="1" dirty="0" smtClean="0">
              <a:solidFill>
                <a:srgbClr val="660066"/>
              </a:solidFill>
            </a:endParaRPr>
          </a:p>
          <a:p>
            <a:pPr>
              <a:buFont typeface="Wingdings" charset="2"/>
              <a:buChar char="Ø"/>
            </a:pPr>
            <a:r>
              <a:rPr lang="en-AU" sz="9600" b="1" dirty="0" smtClean="0">
                <a:solidFill>
                  <a:srgbClr val="660066"/>
                </a:solidFill>
              </a:rPr>
              <a:t>What’s </a:t>
            </a:r>
            <a:r>
              <a:rPr lang="en-AU" sz="9600" b="1" dirty="0">
                <a:solidFill>
                  <a:srgbClr val="660066"/>
                </a:solidFill>
              </a:rPr>
              <a:t>emerging that we need to learn from, respond to, incorporate?</a:t>
            </a:r>
          </a:p>
          <a:p>
            <a:pPr>
              <a:buFont typeface="Wingdings" charset="2"/>
              <a:buChar char="Ø"/>
            </a:pPr>
            <a:r>
              <a:rPr lang="en-AU" sz="9600" b="1" dirty="0" smtClean="0">
                <a:solidFill>
                  <a:srgbClr val="660066"/>
                </a:solidFill>
              </a:rPr>
              <a:t>For the 2nd </a:t>
            </a:r>
            <a:r>
              <a:rPr lang="en-AU" sz="9600" b="1" dirty="0">
                <a:solidFill>
                  <a:srgbClr val="660066"/>
                </a:solidFill>
              </a:rPr>
              <a:t>pilot, what needs to be done differently?</a:t>
            </a:r>
          </a:p>
          <a:p>
            <a:pPr>
              <a:buFont typeface="Wingdings" charset="2"/>
              <a:buChar char="Ø"/>
            </a:pPr>
            <a:r>
              <a:rPr lang="en-AU" sz="9600" b="1" dirty="0">
                <a:solidFill>
                  <a:srgbClr val="660066"/>
                </a:solidFill>
              </a:rPr>
              <a:t>H</a:t>
            </a:r>
            <a:r>
              <a:rPr lang="en-AU" sz="9600" b="1" dirty="0" smtClean="0">
                <a:solidFill>
                  <a:srgbClr val="660066"/>
                </a:solidFill>
              </a:rPr>
              <a:t>ow </a:t>
            </a:r>
            <a:r>
              <a:rPr lang="en-AU" sz="9600" b="1" dirty="0">
                <a:solidFill>
                  <a:srgbClr val="660066"/>
                </a:solidFill>
              </a:rPr>
              <a:t>can we fine-tune the evaluation process to gain adaptive learning feedback from participants?</a:t>
            </a:r>
          </a:p>
          <a:p>
            <a:pPr marL="0" indent="0">
              <a:buNone/>
            </a:pPr>
            <a:r>
              <a:rPr lang="en-AU" sz="7400" dirty="0"/>
              <a:t> </a:t>
            </a:r>
          </a:p>
          <a:p>
            <a:endParaRPr lang="en-US" dirty="0"/>
          </a:p>
        </p:txBody>
      </p:sp>
    </p:spTree>
    <p:extLst>
      <p:ext uri="{BB962C8B-B14F-4D97-AF65-F5344CB8AC3E}">
        <p14:creationId xmlns:p14="http://schemas.microsoft.com/office/powerpoint/2010/main" val="40968966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660066"/>
                </a:solidFill>
              </a:rPr>
              <a:t>INFLUENCES AS A DEVELOPMENTAL EVALUATOR continued</a:t>
            </a:r>
            <a:endParaRPr lang="en-US" sz="2400" dirty="0"/>
          </a:p>
        </p:txBody>
      </p:sp>
      <p:sp>
        <p:nvSpPr>
          <p:cNvPr id="3" name="Content Placeholder 2"/>
          <p:cNvSpPr>
            <a:spLocks noGrp="1"/>
          </p:cNvSpPr>
          <p:nvPr>
            <p:ph idx="1"/>
          </p:nvPr>
        </p:nvSpPr>
        <p:spPr>
          <a:xfrm>
            <a:off x="457200" y="1340768"/>
            <a:ext cx="8229600" cy="4785395"/>
          </a:xfrm>
        </p:spPr>
        <p:txBody>
          <a:bodyPr>
            <a:normAutofit fontScale="85000" lnSpcReduction="20000"/>
          </a:bodyPr>
          <a:lstStyle/>
          <a:p>
            <a:pPr marL="0" indent="0">
              <a:buNone/>
            </a:pPr>
            <a:r>
              <a:rPr lang="en-AU" b="1" dirty="0" smtClean="0"/>
              <a:t>3. </a:t>
            </a:r>
            <a:r>
              <a:rPr lang="en-AU" b="1" u="sng" dirty="0" smtClean="0">
                <a:solidFill>
                  <a:srgbClr val="660066"/>
                </a:solidFill>
              </a:rPr>
              <a:t>Clarifying roadmaps </a:t>
            </a:r>
            <a:r>
              <a:rPr lang="en-AU" b="1" u="sng" dirty="0">
                <a:solidFill>
                  <a:srgbClr val="660066"/>
                </a:solidFill>
              </a:rPr>
              <a:t>that </a:t>
            </a:r>
            <a:r>
              <a:rPr lang="en-AU" b="1" u="sng" dirty="0" smtClean="0">
                <a:solidFill>
                  <a:srgbClr val="660066"/>
                </a:solidFill>
              </a:rPr>
              <a:t>take </a:t>
            </a:r>
            <a:r>
              <a:rPr lang="en-AU" b="1" u="sng" dirty="0">
                <a:solidFill>
                  <a:srgbClr val="660066"/>
                </a:solidFill>
              </a:rPr>
              <a:t>the Sustainability team towards intended aims </a:t>
            </a:r>
          </a:p>
          <a:p>
            <a:pPr marL="0" indent="0">
              <a:buNone/>
            </a:pPr>
            <a:r>
              <a:rPr lang="en-AU" b="1" dirty="0">
                <a:solidFill>
                  <a:srgbClr val="660066"/>
                </a:solidFill>
              </a:rPr>
              <a:t> </a:t>
            </a:r>
          </a:p>
          <a:p>
            <a:pPr marL="0" indent="0">
              <a:buNone/>
            </a:pPr>
            <a:r>
              <a:rPr lang="en-AU" b="1" dirty="0" smtClean="0">
                <a:solidFill>
                  <a:srgbClr val="660066"/>
                </a:solidFill>
              </a:rPr>
              <a:t>How to assist a team </a:t>
            </a:r>
            <a:r>
              <a:rPr lang="en-AU" b="1" dirty="0">
                <a:solidFill>
                  <a:srgbClr val="660066"/>
                </a:solidFill>
              </a:rPr>
              <a:t>manager </a:t>
            </a:r>
            <a:r>
              <a:rPr lang="en-AU" b="1" dirty="0" smtClean="0">
                <a:solidFill>
                  <a:srgbClr val="660066"/>
                </a:solidFill>
              </a:rPr>
              <a:t>who is </a:t>
            </a:r>
            <a:r>
              <a:rPr lang="en-AU" b="1" dirty="0">
                <a:solidFill>
                  <a:srgbClr val="660066"/>
                </a:solidFill>
              </a:rPr>
              <a:t>good at identifying </a:t>
            </a:r>
            <a:r>
              <a:rPr lang="en-AU" b="1" dirty="0" smtClean="0">
                <a:solidFill>
                  <a:srgbClr val="660066"/>
                </a:solidFill>
              </a:rPr>
              <a:t>objectives &amp; achieving milestones (stays </a:t>
            </a:r>
            <a:r>
              <a:rPr lang="en-AU" b="1" dirty="0">
                <a:solidFill>
                  <a:srgbClr val="660066"/>
                </a:solidFill>
              </a:rPr>
              <a:t>the course on a defined </a:t>
            </a:r>
            <a:r>
              <a:rPr lang="en-AU" b="1" dirty="0" smtClean="0">
                <a:solidFill>
                  <a:srgbClr val="660066"/>
                </a:solidFill>
              </a:rPr>
              <a:t>track) </a:t>
            </a:r>
            <a:r>
              <a:rPr lang="en-AU" b="1" dirty="0">
                <a:solidFill>
                  <a:srgbClr val="660066"/>
                </a:solidFill>
              </a:rPr>
              <a:t>but </a:t>
            </a:r>
            <a:r>
              <a:rPr lang="en-AU" b="1" dirty="0" smtClean="0">
                <a:solidFill>
                  <a:srgbClr val="660066"/>
                </a:solidFill>
              </a:rPr>
              <a:t>not </a:t>
            </a:r>
            <a:r>
              <a:rPr lang="en-AU" b="1" dirty="0">
                <a:solidFill>
                  <a:srgbClr val="660066"/>
                </a:solidFill>
              </a:rPr>
              <a:t>so good </a:t>
            </a:r>
            <a:r>
              <a:rPr lang="en-AU" b="1" dirty="0" smtClean="0">
                <a:solidFill>
                  <a:srgbClr val="660066"/>
                </a:solidFill>
              </a:rPr>
              <a:t>when the big aims seem washed </a:t>
            </a:r>
            <a:r>
              <a:rPr lang="en-AU" b="1" dirty="0">
                <a:solidFill>
                  <a:srgbClr val="660066"/>
                </a:solidFill>
              </a:rPr>
              <a:t>away </a:t>
            </a:r>
            <a:r>
              <a:rPr lang="en-AU" b="1" dirty="0" smtClean="0">
                <a:solidFill>
                  <a:srgbClr val="660066"/>
                </a:solidFill>
              </a:rPr>
              <a:t>&amp;/</a:t>
            </a:r>
            <a:r>
              <a:rPr lang="en-AU" b="1" dirty="0">
                <a:solidFill>
                  <a:srgbClr val="660066"/>
                </a:solidFill>
              </a:rPr>
              <a:t>or the wheels spin on </a:t>
            </a:r>
            <a:r>
              <a:rPr lang="en-AU" b="1" dirty="0" smtClean="0">
                <a:solidFill>
                  <a:srgbClr val="660066"/>
                </a:solidFill>
              </a:rPr>
              <a:t>emergent factors</a:t>
            </a:r>
            <a:r>
              <a:rPr lang="en-AU" b="1" dirty="0">
                <a:solidFill>
                  <a:srgbClr val="660066"/>
                </a:solidFill>
              </a:rPr>
              <a:t>?  </a:t>
            </a:r>
          </a:p>
          <a:p>
            <a:pPr marL="0" indent="0">
              <a:buNone/>
            </a:pPr>
            <a:endParaRPr lang="en-AU" b="1" dirty="0">
              <a:solidFill>
                <a:srgbClr val="660066"/>
              </a:solidFill>
            </a:endParaRPr>
          </a:p>
          <a:p>
            <a:pPr marL="0" indent="0">
              <a:buNone/>
            </a:pPr>
            <a:r>
              <a:rPr lang="en-AU" b="1" dirty="0" smtClean="0">
                <a:solidFill>
                  <a:srgbClr val="660066"/>
                </a:solidFill>
              </a:rPr>
              <a:t>Those </a:t>
            </a:r>
            <a:r>
              <a:rPr lang="en-AU" b="1" dirty="0">
                <a:solidFill>
                  <a:srgbClr val="660066"/>
                </a:solidFill>
              </a:rPr>
              <a:t>situations require </a:t>
            </a:r>
            <a:r>
              <a:rPr lang="en-AU" b="1" dirty="0" smtClean="0">
                <a:solidFill>
                  <a:srgbClr val="660066"/>
                </a:solidFill>
              </a:rPr>
              <a:t>‘</a:t>
            </a:r>
            <a:r>
              <a:rPr lang="en-AU" b="1" i="1" dirty="0" smtClean="0">
                <a:solidFill>
                  <a:srgbClr val="660066"/>
                </a:solidFill>
              </a:rPr>
              <a:t>emergence management</a:t>
            </a:r>
            <a:r>
              <a:rPr lang="en-AU" b="1" dirty="0" smtClean="0">
                <a:solidFill>
                  <a:srgbClr val="660066"/>
                </a:solidFill>
              </a:rPr>
              <a:t>’ by </a:t>
            </a:r>
            <a:r>
              <a:rPr lang="en-AU" b="1" dirty="0">
                <a:solidFill>
                  <a:srgbClr val="660066"/>
                </a:solidFill>
              </a:rPr>
              <a:t>the developmental evaluator, till </a:t>
            </a:r>
            <a:r>
              <a:rPr lang="en-AU" b="1" dirty="0" smtClean="0">
                <a:solidFill>
                  <a:srgbClr val="660066"/>
                </a:solidFill>
              </a:rPr>
              <a:t>a new track appears &amp;/or the </a:t>
            </a:r>
            <a:r>
              <a:rPr lang="en-AU" b="1" dirty="0">
                <a:solidFill>
                  <a:srgbClr val="660066"/>
                </a:solidFill>
              </a:rPr>
              <a:t>wheels grip again.</a:t>
            </a:r>
          </a:p>
          <a:p>
            <a:endParaRPr lang="en-US" dirty="0"/>
          </a:p>
        </p:txBody>
      </p:sp>
    </p:spTree>
    <p:extLst>
      <p:ext uri="{BB962C8B-B14F-4D97-AF65-F5344CB8AC3E}">
        <p14:creationId xmlns:p14="http://schemas.microsoft.com/office/powerpoint/2010/main" val="5047019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660066"/>
                </a:solidFill>
              </a:rPr>
              <a:t>Last but most controversial…</a:t>
            </a:r>
            <a:endParaRPr lang="en-US" sz="3600" b="1" dirty="0">
              <a:solidFill>
                <a:srgbClr val="660066"/>
              </a:solidFill>
            </a:endParaRPr>
          </a:p>
        </p:txBody>
      </p:sp>
      <p:sp>
        <p:nvSpPr>
          <p:cNvPr id="3" name="Content Placeholder 2"/>
          <p:cNvSpPr>
            <a:spLocks noGrp="1"/>
          </p:cNvSpPr>
          <p:nvPr>
            <p:ph idx="1"/>
          </p:nvPr>
        </p:nvSpPr>
        <p:spPr/>
        <p:txBody>
          <a:bodyPr>
            <a:normAutofit fontScale="70000" lnSpcReduction="20000"/>
          </a:bodyPr>
          <a:lstStyle/>
          <a:p>
            <a:pPr marL="0" indent="0">
              <a:lnSpc>
                <a:spcPct val="90000"/>
              </a:lnSpc>
              <a:buNone/>
            </a:pPr>
            <a:r>
              <a:rPr lang="en-AU" sz="2700" b="1" dirty="0" smtClean="0">
                <a:solidFill>
                  <a:srgbClr val="660066"/>
                </a:solidFill>
              </a:rPr>
              <a:t>4. </a:t>
            </a:r>
            <a:r>
              <a:rPr lang="en-AU" sz="3800" b="1" u="sng" dirty="0" smtClean="0">
                <a:solidFill>
                  <a:srgbClr val="660066"/>
                </a:solidFill>
              </a:rPr>
              <a:t>Providing </a:t>
            </a:r>
            <a:r>
              <a:rPr lang="en-AU" sz="3800" b="1" u="sng" dirty="0">
                <a:solidFill>
                  <a:srgbClr val="660066"/>
                </a:solidFill>
              </a:rPr>
              <a:t>snapshots of an emerging program logic</a:t>
            </a:r>
          </a:p>
          <a:p>
            <a:pPr marL="0" indent="0">
              <a:lnSpc>
                <a:spcPct val="80000"/>
              </a:lnSpc>
              <a:buNone/>
            </a:pPr>
            <a:endParaRPr lang="en-AU" sz="3400" b="1" dirty="0" smtClean="0">
              <a:solidFill>
                <a:srgbClr val="660066"/>
              </a:solidFill>
            </a:endParaRPr>
          </a:p>
          <a:p>
            <a:pPr marL="0" indent="0">
              <a:buNone/>
            </a:pPr>
            <a:r>
              <a:rPr lang="en-AU" sz="3400" b="1" dirty="0">
                <a:solidFill>
                  <a:srgbClr val="660066"/>
                </a:solidFill>
              </a:rPr>
              <a:t>Delusional: ‘playing the game’ of conducting end-of-program evaluations and writing reports to funding agencies from within a ‘conceptual cage’ of static program logic models – incongruent with dynamic, rapidly evolving pilots</a:t>
            </a:r>
          </a:p>
          <a:p>
            <a:pPr marL="0" indent="0">
              <a:buNone/>
            </a:pPr>
            <a:endParaRPr lang="en-AU" sz="2600" b="1" dirty="0" smtClean="0">
              <a:solidFill>
                <a:srgbClr val="660066"/>
              </a:solidFill>
            </a:endParaRPr>
          </a:p>
          <a:p>
            <a:pPr marL="0" indent="0">
              <a:buNone/>
            </a:pPr>
            <a:r>
              <a:rPr lang="en-AU" sz="3400" b="1" dirty="0" smtClean="0">
                <a:solidFill>
                  <a:srgbClr val="660066"/>
                </a:solidFill>
              </a:rPr>
              <a:t>Preferred position:  present </a:t>
            </a:r>
            <a:r>
              <a:rPr lang="en-AU" sz="3400" b="1" i="1" dirty="0">
                <a:solidFill>
                  <a:srgbClr val="660066"/>
                </a:solidFill>
              </a:rPr>
              <a:t>contingent</a:t>
            </a:r>
            <a:r>
              <a:rPr lang="en-AU" sz="3400" b="1" dirty="0">
                <a:solidFill>
                  <a:srgbClr val="660066"/>
                </a:solidFill>
              </a:rPr>
              <a:t> program logic models.  S</a:t>
            </a:r>
            <a:r>
              <a:rPr lang="en-AU" sz="3400" b="1" dirty="0" smtClean="0">
                <a:solidFill>
                  <a:srgbClr val="660066"/>
                </a:solidFill>
              </a:rPr>
              <a:t>napshots </a:t>
            </a:r>
            <a:r>
              <a:rPr lang="en-AU" sz="3400" b="1" dirty="0">
                <a:solidFill>
                  <a:srgbClr val="660066"/>
                </a:solidFill>
              </a:rPr>
              <a:t>every 3- to 6-</a:t>
            </a:r>
            <a:r>
              <a:rPr lang="en-AU" sz="3400" b="1" dirty="0" smtClean="0">
                <a:solidFill>
                  <a:srgbClr val="660066"/>
                </a:solidFill>
              </a:rPr>
              <a:t>months </a:t>
            </a:r>
            <a:r>
              <a:rPr lang="en-AU" sz="3400" b="1" dirty="0">
                <a:solidFill>
                  <a:srgbClr val="660066"/>
                </a:solidFill>
              </a:rPr>
              <a:t>– or after significant development pulses - of a crystallising program logic and design, in real-</a:t>
            </a:r>
            <a:r>
              <a:rPr lang="en-AU" sz="3400" b="1" dirty="0" smtClean="0">
                <a:solidFill>
                  <a:srgbClr val="660066"/>
                </a:solidFill>
              </a:rPr>
              <a:t>time, to </a:t>
            </a:r>
            <a:r>
              <a:rPr lang="en-AU" sz="3400" b="1" dirty="0">
                <a:solidFill>
                  <a:srgbClr val="660066"/>
                </a:solidFill>
              </a:rPr>
              <a:t>iteratively understand where we began from, where we have travelled to, and where to from here (like before- and after- photos of a landscaping </a:t>
            </a:r>
            <a:r>
              <a:rPr lang="en-AU" sz="3400" b="1" dirty="0" smtClean="0">
                <a:solidFill>
                  <a:srgbClr val="660066"/>
                </a:solidFill>
              </a:rPr>
              <a:t>project).</a:t>
            </a:r>
            <a:endParaRPr lang="en-AU" sz="3400" b="1" dirty="0">
              <a:solidFill>
                <a:srgbClr val="660066"/>
              </a:solidFill>
            </a:endParaRPr>
          </a:p>
          <a:p>
            <a:pPr marL="0" indent="0">
              <a:buNone/>
            </a:pPr>
            <a:r>
              <a:rPr lang="en-AU" sz="3400" b="1" dirty="0">
                <a:solidFill>
                  <a:srgbClr val="660066"/>
                </a:solidFill>
              </a:rPr>
              <a:t> </a:t>
            </a:r>
            <a:r>
              <a:rPr lang="en-AU" sz="3400" dirty="0"/>
              <a:t> </a:t>
            </a:r>
          </a:p>
          <a:p>
            <a:pPr marL="0" indent="0">
              <a:lnSpc>
                <a:spcPct val="80000"/>
              </a:lnSpc>
              <a:buNone/>
            </a:pPr>
            <a:endParaRPr lang="en-AU" sz="2700" b="1" dirty="0">
              <a:solidFill>
                <a:srgbClr val="660066"/>
              </a:solidFill>
            </a:endParaRPr>
          </a:p>
          <a:p>
            <a:endParaRPr lang="en-US" dirty="0"/>
          </a:p>
        </p:txBody>
      </p:sp>
    </p:spTree>
    <p:extLst>
      <p:ext uri="{BB962C8B-B14F-4D97-AF65-F5344CB8AC3E}">
        <p14:creationId xmlns:p14="http://schemas.microsoft.com/office/powerpoint/2010/main" val="2658100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udy\Pictures\Header page.jpg"/>
          <p:cNvPicPr>
            <a:picLocks noChangeAspect="1" noChangeArrowheads="1"/>
          </p:cNvPicPr>
          <p:nvPr/>
        </p:nvPicPr>
        <p:blipFill>
          <a:blip r:embed="rId2" cstate="print"/>
          <a:srcRect/>
          <a:stretch>
            <a:fillRect/>
          </a:stretch>
        </p:blipFill>
        <p:spPr bwMode="auto">
          <a:xfrm>
            <a:off x="0" y="-160338"/>
            <a:ext cx="9144000" cy="7018338"/>
          </a:xfrm>
          <a:prstGeom prst="rect">
            <a:avLst/>
          </a:prstGeom>
          <a:noFill/>
        </p:spPr>
      </p:pic>
      <p:sp>
        <p:nvSpPr>
          <p:cNvPr id="2" name="Title 1"/>
          <p:cNvSpPr>
            <a:spLocks noGrp="1"/>
          </p:cNvSpPr>
          <p:nvPr>
            <p:ph type="ctrTitle"/>
          </p:nvPr>
        </p:nvSpPr>
        <p:spPr>
          <a:xfrm>
            <a:off x="685800" y="1628800"/>
            <a:ext cx="7772400" cy="1470025"/>
          </a:xfrm>
        </p:spPr>
        <p:txBody>
          <a:bodyPr>
            <a:normAutofit/>
          </a:bodyPr>
          <a:lstStyle/>
          <a:p>
            <a:r>
              <a:rPr lang="en-NZ" dirty="0" smtClean="0">
                <a:solidFill>
                  <a:schemeClr val="bg1"/>
                </a:solidFill>
              </a:rPr>
              <a:t>Developmental evaluation</a:t>
            </a:r>
            <a:br>
              <a:rPr lang="en-NZ" dirty="0" smtClean="0">
                <a:solidFill>
                  <a:schemeClr val="bg1"/>
                </a:solidFill>
              </a:rPr>
            </a:br>
            <a:endParaRPr lang="en-NZ" dirty="0">
              <a:solidFill>
                <a:schemeClr val="bg1"/>
              </a:solidFill>
            </a:endParaRPr>
          </a:p>
        </p:txBody>
      </p:sp>
      <p:sp>
        <p:nvSpPr>
          <p:cNvPr id="3" name="Subtitle 2"/>
          <p:cNvSpPr>
            <a:spLocks noGrp="1"/>
          </p:cNvSpPr>
          <p:nvPr>
            <p:ph type="subTitle" idx="1"/>
          </p:nvPr>
        </p:nvSpPr>
        <p:spPr>
          <a:xfrm>
            <a:off x="1371600" y="2564904"/>
            <a:ext cx="6400800" cy="1608584"/>
          </a:xfrm>
        </p:spPr>
        <p:txBody>
          <a:bodyPr>
            <a:normAutofit fontScale="92500" lnSpcReduction="10000"/>
          </a:bodyPr>
          <a:lstStyle/>
          <a:p>
            <a:r>
              <a:rPr lang="en-NZ" dirty="0" smtClean="0"/>
              <a:t>- A practitioner’s introduction </a:t>
            </a:r>
          </a:p>
          <a:p>
            <a:endParaRPr lang="en-NZ" dirty="0" smtClean="0"/>
          </a:p>
          <a:p>
            <a:r>
              <a:rPr lang="en-NZ" dirty="0" smtClean="0">
                <a:solidFill>
                  <a:schemeClr val="bg1"/>
                </a:solidFill>
              </a:rPr>
              <a:t>Kate McKegg and Nan Wehipeihana</a:t>
            </a:r>
            <a:endParaRPr lang="en-NZ" dirty="0">
              <a:solidFill>
                <a:schemeClr val="bg1"/>
              </a:solidFill>
            </a:endParaRPr>
          </a:p>
        </p:txBody>
      </p:sp>
    </p:spTree>
    <p:extLst>
      <p:ext uri="{BB962C8B-B14F-4D97-AF65-F5344CB8AC3E}">
        <p14:creationId xmlns:p14="http://schemas.microsoft.com/office/powerpoint/2010/main" val="660664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533400" y="-152400"/>
            <a:ext cx="8229600" cy="1143000"/>
          </a:xfrm>
        </p:spPr>
        <p:txBody>
          <a:bodyPr>
            <a:normAutofit/>
          </a:bodyPr>
          <a:lstStyle/>
          <a:p>
            <a:pPr eaLnBrk="1" fontAlgn="auto" hangingPunct="1">
              <a:spcAft>
                <a:spcPts val="0"/>
              </a:spcAft>
              <a:defRPr/>
            </a:pPr>
            <a:r>
              <a:rPr lang="mi-NZ" sz="3600" dirty="0" smtClean="0">
                <a:ea typeface="+mj-ea"/>
                <a:cs typeface="+mj-cs"/>
              </a:rPr>
              <a:t>Five purposes of developmental evaluation</a:t>
            </a:r>
            <a:endParaRPr lang="en-NZ" sz="3600" dirty="0">
              <a:ea typeface="+mj-ea"/>
              <a:cs typeface="+mj-cs"/>
            </a:endParaRPr>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3561698074"/>
              </p:ext>
            </p:extLst>
          </p:nvPr>
        </p:nvGraphicFramePr>
        <p:xfrm>
          <a:off x="609600" y="914400"/>
          <a:ext cx="8382000" cy="5791201"/>
        </p:xfrm>
        <a:graphic>
          <a:graphicData uri="http://schemas.openxmlformats.org/drawingml/2006/table">
            <a:tbl>
              <a:tblPr firstRow="1" bandRow="1">
                <a:tableStyleId>{2A488322-F2BA-4B5B-9748-0D474271808F}</a:tableStyleId>
              </a:tblPr>
              <a:tblGrid>
                <a:gridCol w="2561167"/>
                <a:gridCol w="2794000"/>
                <a:gridCol w="3026833"/>
              </a:tblGrid>
              <a:tr h="1007026">
                <a:tc>
                  <a:txBody>
                    <a:bodyPr/>
                    <a:lstStyle/>
                    <a:p>
                      <a:r>
                        <a:rPr lang="en-NZ" dirty="0" smtClean="0"/>
                        <a:t>Primary</a:t>
                      </a:r>
                      <a:r>
                        <a:rPr lang="en-NZ" baseline="0" dirty="0" smtClean="0"/>
                        <a:t> developmental evaluation purpose</a:t>
                      </a:r>
                      <a:endParaRPr lang="en-NZ" dirty="0"/>
                    </a:p>
                  </a:txBody>
                  <a:tcPr/>
                </a:tc>
                <a:tc>
                  <a:txBody>
                    <a:bodyPr/>
                    <a:lstStyle/>
                    <a:p>
                      <a:r>
                        <a:rPr lang="en-NZ" dirty="0" smtClean="0"/>
                        <a:t>Complex</a:t>
                      </a:r>
                      <a:r>
                        <a:rPr lang="en-NZ" baseline="0" dirty="0" smtClean="0"/>
                        <a:t> system challenges</a:t>
                      </a:r>
                      <a:endParaRPr lang="en-NZ" dirty="0"/>
                    </a:p>
                  </a:txBody>
                  <a:tcPr/>
                </a:tc>
                <a:tc>
                  <a:txBody>
                    <a:bodyPr/>
                    <a:lstStyle/>
                    <a:p>
                      <a:r>
                        <a:rPr lang="en-NZ" dirty="0" smtClean="0"/>
                        <a:t>Implications</a:t>
                      </a:r>
                      <a:endParaRPr lang="en-NZ" dirty="0"/>
                    </a:p>
                  </a:txBody>
                  <a:tcPr/>
                </a:tc>
              </a:tr>
              <a:tr h="1228912">
                <a:tc>
                  <a:txBody>
                    <a:bodyPr/>
                    <a:lstStyle/>
                    <a:p>
                      <a:r>
                        <a:rPr lang="en-NZ" dirty="0" smtClean="0"/>
                        <a:t>1. </a:t>
                      </a:r>
                      <a:r>
                        <a:rPr lang="en-NZ" sz="1800" kern="1200" dirty="0" smtClean="0">
                          <a:solidFill>
                            <a:srgbClr val="000090"/>
                          </a:solidFill>
                          <a:latin typeface="+mn-lt"/>
                          <a:ea typeface="+mn-ea"/>
                          <a:cs typeface="+mn-cs"/>
                        </a:rPr>
                        <a:t>Ongoing</a:t>
                      </a:r>
                      <a:r>
                        <a:rPr lang="en-NZ" dirty="0" smtClean="0">
                          <a:solidFill>
                            <a:srgbClr val="000090"/>
                          </a:solidFill>
                        </a:rPr>
                        <a:t> development – in an open and a dynamic system, not a steady state</a:t>
                      </a:r>
                      <a:endParaRPr lang="en-NZ" dirty="0">
                        <a:solidFill>
                          <a:srgbClr val="000090"/>
                        </a:solidFill>
                      </a:endParaRPr>
                    </a:p>
                  </a:txBody>
                  <a:tcPr/>
                </a:tc>
                <a:tc>
                  <a:txBody>
                    <a:bodyPr/>
                    <a:lstStyle/>
                    <a:p>
                      <a:pPr>
                        <a:buFont typeface="Arial"/>
                        <a:buNone/>
                      </a:pPr>
                      <a:r>
                        <a:rPr lang="en-NZ" baseline="0" dirty="0" smtClean="0"/>
                        <a:t>Being implemented in a complex and dynamic environment</a:t>
                      </a:r>
                      <a:endParaRPr lang="en-NZ" dirty="0"/>
                    </a:p>
                  </a:txBody>
                  <a:tcPr/>
                </a:tc>
                <a:tc>
                  <a:txBody>
                    <a:bodyPr/>
                    <a:lstStyle/>
                    <a:p>
                      <a:r>
                        <a:rPr lang="en-NZ" baseline="0" dirty="0" smtClean="0"/>
                        <a:t>No intention to become a fixed/standardised model</a:t>
                      </a:r>
                    </a:p>
                    <a:p>
                      <a:r>
                        <a:rPr lang="en-NZ" baseline="0" dirty="0" smtClean="0"/>
                        <a:t>Identifies effective principles</a:t>
                      </a:r>
                    </a:p>
                  </a:txBody>
                  <a:tcPr/>
                </a:tc>
              </a:tr>
              <a:tr h="1930000">
                <a:tc>
                  <a:txBody>
                    <a:bodyPr/>
                    <a:lstStyle/>
                    <a:p>
                      <a:r>
                        <a:rPr lang="en-NZ" dirty="0" smtClean="0"/>
                        <a:t>2. </a:t>
                      </a:r>
                      <a:r>
                        <a:rPr lang="en-NZ" dirty="0" smtClean="0">
                          <a:solidFill>
                            <a:srgbClr val="000090"/>
                          </a:solidFill>
                        </a:rPr>
                        <a:t>Adapting</a:t>
                      </a:r>
                      <a:r>
                        <a:rPr lang="en-NZ" baseline="0" dirty="0" smtClean="0">
                          <a:solidFill>
                            <a:srgbClr val="000090"/>
                          </a:solidFill>
                        </a:rPr>
                        <a:t> effective principles and programs to a new context</a:t>
                      </a:r>
                      <a:endParaRPr lang="en-NZ" dirty="0">
                        <a:solidFill>
                          <a:srgbClr val="000090"/>
                        </a:solidFill>
                      </a:endParaRPr>
                    </a:p>
                  </a:txBody>
                  <a:tcPr/>
                </a:tc>
                <a:tc>
                  <a:txBody>
                    <a:bodyPr/>
                    <a:lstStyle/>
                    <a:p>
                      <a:r>
                        <a:rPr lang="en-NZ" dirty="0" smtClean="0"/>
                        <a:t>Innovative</a:t>
                      </a:r>
                      <a:r>
                        <a:rPr lang="en-NZ" baseline="0" dirty="0" smtClean="0"/>
                        <a:t> initiative</a:t>
                      </a:r>
                    </a:p>
                    <a:p>
                      <a:r>
                        <a:rPr lang="en-NZ" baseline="0" dirty="0" smtClean="0"/>
                        <a:t>Develop ‘own’ version based on adaption of effective principles and knowledge</a:t>
                      </a:r>
                      <a:endParaRPr lang="en-NZ" dirty="0"/>
                    </a:p>
                  </a:txBody>
                  <a:tcPr/>
                </a:tc>
                <a:tc>
                  <a:txBody>
                    <a:bodyPr/>
                    <a:lstStyle/>
                    <a:p>
                      <a:r>
                        <a:rPr lang="en-NZ" dirty="0" smtClean="0"/>
                        <a:t>Top-down—</a:t>
                      </a:r>
                      <a:r>
                        <a:rPr lang="en-NZ" baseline="0" dirty="0" smtClean="0"/>
                        <a:t>general principles knowledge disseminated</a:t>
                      </a:r>
                    </a:p>
                    <a:p>
                      <a:r>
                        <a:rPr lang="en-NZ" baseline="0" dirty="0" smtClean="0"/>
                        <a:t>Bottom-up—sensitivity to context, experience, capabilities and priorities</a:t>
                      </a:r>
                    </a:p>
                    <a:p>
                      <a:r>
                        <a:rPr lang="en-NZ" baseline="0" dirty="0" smtClean="0"/>
                        <a:t>Adaptation vs Adoption</a:t>
                      </a:r>
                      <a:endParaRPr lang="en-NZ" dirty="0"/>
                    </a:p>
                  </a:txBody>
                  <a:tcPr/>
                </a:tc>
              </a:tr>
              <a:tr h="1625263">
                <a:tc>
                  <a:txBody>
                    <a:bodyPr/>
                    <a:lstStyle/>
                    <a:p>
                      <a:r>
                        <a:rPr lang="en-US" sz="1800" dirty="0" smtClean="0">
                          <a:solidFill>
                            <a:srgbClr val="000000"/>
                          </a:solidFill>
                        </a:rPr>
                        <a:t>3. </a:t>
                      </a:r>
                      <a:r>
                        <a:rPr lang="en-US" sz="1800" dirty="0" smtClean="0">
                          <a:solidFill>
                            <a:srgbClr val="000090"/>
                          </a:solidFill>
                        </a:rPr>
                        <a:t>Exploring real-time solutions and generating innovative responses… to major</a:t>
                      </a:r>
                      <a:r>
                        <a:rPr lang="en-US" sz="1800" baseline="0" dirty="0" smtClean="0">
                          <a:solidFill>
                            <a:srgbClr val="000090"/>
                          </a:solidFill>
                        </a:rPr>
                        <a:t> changes</a:t>
                      </a:r>
                      <a:endParaRPr lang="en-NZ" dirty="0">
                        <a:solidFill>
                          <a:srgbClr val="000090"/>
                        </a:solidFill>
                      </a:endParaRPr>
                    </a:p>
                  </a:txBody>
                  <a:tcPr/>
                </a:tc>
                <a:tc>
                  <a:txBody>
                    <a:bodyPr/>
                    <a:lstStyle/>
                    <a:p>
                      <a:r>
                        <a:rPr lang="en-NZ" dirty="0" smtClean="0"/>
                        <a:t>Exisiting initiatives and responses no longer effective as conditions change suddenly</a:t>
                      </a:r>
                      <a:endParaRPr lang="en-NZ" dirty="0"/>
                    </a:p>
                  </a:txBody>
                  <a:tcPr/>
                </a:tc>
                <a:tc>
                  <a:txBody>
                    <a:bodyPr/>
                    <a:lstStyle/>
                    <a:p>
                      <a:r>
                        <a:rPr lang="en-NZ" dirty="0" smtClean="0"/>
                        <a:t>Planning, execution and evaluation</a:t>
                      </a:r>
                      <a:r>
                        <a:rPr lang="en-NZ" baseline="0" dirty="0" smtClean="0"/>
                        <a:t> occur simultaneously</a:t>
                      </a:r>
                      <a:endParaRPr lang="en-NZ"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533400" y="-152400"/>
            <a:ext cx="8229600" cy="1143000"/>
          </a:xfrm>
        </p:spPr>
        <p:txBody>
          <a:bodyPr>
            <a:normAutofit/>
          </a:bodyPr>
          <a:lstStyle/>
          <a:p>
            <a:pPr eaLnBrk="1" fontAlgn="auto" hangingPunct="1">
              <a:spcAft>
                <a:spcPts val="0"/>
              </a:spcAft>
              <a:defRPr/>
            </a:pPr>
            <a:r>
              <a:rPr lang="mi-NZ" sz="3600" dirty="0" smtClean="0">
                <a:ea typeface="+mj-ea"/>
                <a:cs typeface="+mj-cs"/>
              </a:rPr>
              <a:t>Five purposes of developmental evaluation</a:t>
            </a:r>
            <a:endParaRPr lang="en-NZ" sz="3600" dirty="0">
              <a:ea typeface="+mj-ea"/>
              <a:cs typeface="+mj-cs"/>
            </a:endParaRPr>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2079183278"/>
              </p:ext>
            </p:extLst>
          </p:nvPr>
        </p:nvGraphicFramePr>
        <p:xfrm>
          <a:off x="609600" y="914400"/>
          <a:ext cx="8382000" cy="5030386"/>
        </p:xfrm>
        <a:graphic>
          <a:graphicData uri="http://schemas.openxmlformats.org/drawingml/2006/table">
            <a:tbl>
              <a:tblPr firstRow="1" bandRow="1">
                <a:tableStyleId>{2A488322-F2BA-4B5B-9748-0D474271808F}</a:tableStyleId>
              </a:tblPr>
              <a:tblGrid>
                <a:gridCol w="2561167"/>
                <a:gridCol w="2794000"/>
                <a:gridCol w="3026833"/>
              </a:tblGrid>
              <a:tr h="1007026">
                <a:tc>
                  <a:txBody>
                    <a:bodyPr/>
                    <a:lstStyle/>
                    <a:p>
                      <a:r>
                        <a:rPr lang="en-NZ" dirty="0" smtClean="0"/>
                        <a:t>Primary</a:t>
                      </a:r>
                      <a:r>
                        <a:rPr lang="en-NZ" baseline="0" dirty="0" smtClean="0"/>
                        <a:t> developmental evaluation purpose</a:t>
                      </a:r>
                      <a:endParaRPr lang="en-NZ" dirty="0"/>
                    </a:p>
                  </a:txBody>
                  <a:tcPr/>
                </a:tc>
                <a:tc>
                  <a:txBody>
                    <a:bodyPr/>
                    <a:lstStyle/>
                    <a:p>
                      <a:r>
                        <a:rPr lang="en-NZ" dirty="0" smtClean="0"/>
                        <a:t>Complex</a:t>
                      </a:r>
                      <a:r>
                        <a:rPr lang="en-NZ" baseline="0" dirty="0" smtClean="0"/>
                        <a:t> system challenges</a:t>
                      </a:r>
                      <a:endParaRPr lang="en-NZ" dirty="0"/>
                    </a:p>
                  </a:txBody>
                  <a:tcPr/>
                </a:tc>
                <a:tc>
                  <a:txBody>
                    <a:bodyPr/>
                    <a:lstStyle/>
                    <a:p>
                      <a:r>
                        <a:rPr lang="en-NZ" dirty="0" smtClean="0"/>
                        <a:t>Implications</a:t>
                      </a:r>
                      <a:endParaRPr lang="en-NZ" dirty="0"/>
                    </a:p>
                  </a:txBody>
                  <a:tcPr/>
                </a:tc>
              </a:tr>
              <a:tr h="1228912">
                <a:tc>
                  <a:txBody>
                    <a:bodyPr/>
                    <a:lstStyle/>
                    <a:p>
                      <a:r>
                        <a:rPr lang="en-NZ" dirty="0" smtClean="0"/>
                        <a:t>4. </a:t>
                      </a:r>
                      <a:r>
                        <a:rPr lang="en-NZ" dirty="0" smtClean="0">
                          <a:solidFill>
                            <a:srgbClr val="000090"/>
                          </a:solidFill>
                        </a:rPr>
                        <a:t>Pre-formative development of potentially scalable innovations &amp; precursors</a:t>
                      </a:r>
                      <a:r>
                        <a:rPr lang="en-NZ" baseline="0" dirty="0" smtClean="0">
                          <a:solidFill>
                            <a:srgbClr val="000090"/>
                          </a:solidFill>
                        </a:rPr>
                        <a:t> developed in other contexts</a:t>
                      </a:r>
                      <a:endParaRPr lang="en-NZ" dirty="0">
                        <a:solidFill>
                          <a:srgbClr val="000090"/>
                        </a:solidFill>
                      </a:endParaRPr>
                    </a:p>
                  </a:txBody>
                  <a:tcPr/>
                </a:tc>
                <a:tc>
                  <a:txBody>
                    <a:bodyPr/>
                    <a:lstStyle/>
                    <a:p>
                      <a:pPr>
                        <a:buFont typeface="Arial"/>
                        <a:buNone/>
                      </a:pPr>
                      <a:r>
                        <a:rPr lang="en-NZ" baseline="0" dirty="0" smtClean="0"/>
                        <a:t>Changing and dynamic situations require innovative solutions to worsening conditions</a:t>
                      </a:r>
                    </a:p>
                    <a:p>
                      <a:pPr>
                        <a:buFont typeface="Arial"/>
                        <a:buNone/>
                      </a:pPr>
                      <a:r>
                        <a:rPr lang="en-NZ" baseline="0" dirty="0" smtClean="0"/>
                        <a:t>Model needs to be developed/does not exist</a:t>
                      </a:r>
                      <a:endParaRPr lang="en-NZ" dirty="0"/>
                    </a:p>
                  </a:txBody>
                  <a:tcPr/>
                </a:tc>
                <a:tc>
                  <a:txBody>
                    <a:bodyPr/>
                    <a:lstStyle/>
                    <a:p>
                      <a:r>
                        <a:rPr lang="en-NZ" baseline="0" dirty="0" smtClean="0"/>
                        <a:t>Models may move into formative and summative evaluation, others remain in developmental mode</a:t>
                      </a:r>
                    </a:p>
                    <a:p>
                      <a:r>
                        <a:rPr lang="en-NZ" baseline="0" dirty="0" smtClean="0"/>
                        <a:t>Inform different potential scaling options</a:t>
                      </a:r>
                    </a:p>
                  </a:txBody>
                  <a:tcPr/>
                </a:tc>
              </a:tr>
              <a:tr h="1930000">
                <a:tc>
                  <a:txBody>
                    <a:bodyPr/>
                    <a:lstStyle/>
                    <a:p>
                      <a:r>
                        <a:rPr lang="en-NZ" dirty="0" smtClean="0"/>
                        <a:t>5. Major</a:t>
                      </a:r>
                      <a:r>
                        <a:rPr lang="en-NZ" baseline="0" dirty="0" smtClean="0"/>
                        <a:t> systems change and cross scale developmental evaluation</a:t>
                      </a:r>
                      <a:endParaRPr lang="en-NZ" dirty="0"/>
                    </a:p>
                  </a:txBody>
                  <a:tcPr/>
                </a:tc>
                <a:tc>
                  <a:txBody>
                    <a:bodyPr/>
                    <a:lstStyle/>
                    <a:p>
                      <a:r>
                        <a:rPr lang="en-NZ" dirty="0" smtClean="0"/>
                        <a:t>Disrupt existing</a:t>
                      </a:r>
                      <a:r>
                        <a:rPr lang="en-NZ" baseline="0" dirty="0" smtClean="0"/>
                        <a:t> system</a:t>
                      </a:r>
                    </a:p>
                    <a:p>
                      <a:r>
                        <a:rPr lang="en-NZ" baseline="0" dirty="0" smtClean="0"/>
                        <a:t>Taking an innovation to scale</a:t>
                      </a:r>
                    </a:p>
                    <a:p>
                      <a:r>
                        <a:rPr lang="en-NZ" baseline="0" dirty="0" smtClean="0"/>
                        <a:t>Major systems change and changing scale will add levels of complexity, new uncertainties and disagreements</a:t>
                      </a:r>
                      <a:endParaRPr lang="en-NZ" dirty="0"/>
                    </a:p>
                  </a:txBody>
                  <a:tcPr/>
                </a:tc>
                <a:tc>
                  <a:txBody>
                    <a:bodyPr/>
                    <a:lstStyle/>
                    <a:p>
                      <a:r>
                        <a:rPr lang="en-NZ" dirty="0" smtClean="0"/>
                        <a:t>Models change as they are taken</a:t>
                      </a:r>
                      <a:r>
                        <a:rPr lang="en-NZ" baseline="0" dirty="0" smtClean="0"/>
                        <a:t> across time, space and to larger systems</a:t>
                      </a:r>
                    </a:p>
                    <a:p>
                      <a:r>
                        <a:rPr lang="en-NZ" baseline="0" dirty="0" smtClean="0"/>
                        <a:t>Adaptive cross scale innovations assume complex, nonlinear dynamics—agility and responsiveness</a:t>
                      </a:r>
                    </a:p>
                    <a:p>
                      <a:r>
                        <a:rPr lang="en-NZ" baseline="0" dirty="0" smtClean="0"/>
                        <a:t>Adaptation -- Replication</a:t>
                      </a:r>
                      <a:endParaRPr lang="en-NZ" dirty="0"/>
                    </a:p>
                  </a:txBody>
                  <a:tcPr/>
                </a:tc>
              </a:tr>
            </a:tbl>
          </a:graphicData>
        </a:graphic>
      </p:graphicFrame>
      <p:sp>
        <p:nvSpPr>
          <p:cNvPr id="4" name="TextBox 3"/>
          <p:cNvSpPr txBox="1"/>
          <p:nvPr/>
        </p:nvSpPr>
        <p:spPr>
          <a:xfrm>
            <a:off x="533400" y="6400800"/>
            <a:ext cx="2566616" cy="338554"/>
          </a:xfrm>
          <a:prstGeom prst="rect">
            <a:avLst/>
          </a:prstGeom>
          <a:noFill/>
        </p:spPr>
        <p:txBody>
          <a:bodyPr wrap="none" rtlCol="0">
            <a:spAutoFit/>
          </a:bodyPr>
          <a:lstStyle/>
          <a:p>
            <a:r>
              <a:rPr lang="en-NZ" sz="1600" i="1" dirty="0" smtClean="0"/>
              <a:t>Adapted from Patton (2010)</a:t>
            </a:r>
            <a:endParaRPr lang="en-NZ" sz="1600"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r>
              <a:rPr lang="en-AU" sz="2800" b="1" dirty="0" smtClean="0"/>
              <a:t/>
            </a:r>
            <a:br>
              <a:rPr lang="en-AU" sz="2800" b="1" dirty="0" smtClean="0"/>
            </a:br>
            <a:r>
              <a:rPr lang="en-AU" sz="2800" b="1" dirty="0" smtClean="0"/>
              <a:t>Big </a:t>
            </a:r>
            <a:r>
              <a:rPr lang="en-AU" sz="2800" b="1" dirty="0"/>
              <a:t>questions that Randwick needs answers to!  </a:t>
            </a:r>
            <a:r>
              <a:rPr lang="en-AU" sz="2800" dirty="0"/>
              <a:t/>
            </a:r>
            <a:br>
              <a:rPr lang="en-AU" sz="2800" dirty="0"/>
            </a:br>
            <a:r>
              <a:rPr lang="en-AU" sz="2800" dirty="0"/>
              <a:t> </a:t>
            </a:r>
            <a:br>
              <a:rPr lang="en-AU" sz="2800" dirty="0"/>
            </a:br>
            <a:endParaRPr lang="en-US" sz="2800" dirty="0"/>
          </a:p>
        </p:txBody>
      </p:sp>
      <p:sp>
        <p:nvSpPr>
          <p:cNvPr id="3" name="Content Placeholder 2"/>
          <p:cNvSpPr>
            <a:spLocks noGrp="1"/>
          </p:cNvSpPr>
          <p:nvPr>
            <p:ph idx="1"/>
          </p:nvPr>
        </p:nvSpPr>
        <p:spPr/>
        <p:txBody>
          <a:bodyPr>
            <a:normAutofit fontScale="77500" lnSpcReduction="20000"/>
          </a:bodyPr>
          <a:lstStyle/>
          <a:p>
            <a:pPr lvl="0">
              <a:buFont typeface="Wingdings" charset="2"/>
              <a:buChar char="Ø"/>
            </a:pPr>
            <a:r>
              <a:rPr lang="en-AU" b="1" dirty="0" smtClean="0">
                <a:solidFill>
                  <a:srgbClr val="660066"/>
                </a:solidFill>
              </a:rPr>
              <a:t>What </a:t>
            </a:r>
            <a:r>
              <a:rPr lang="en-AU" b="1" dirty="0">
                <a:solidFill>
                  <a:srgbClr val="660066"/>
                </a:solidFill>
              </a:rPr>
              <a:t>would a sustainable Randwick City look like?</a:t>
            </a:r>
          </a:p>
          <a:p>
            <a:pPr lvl="0">
              <a:buFont typeface="Wingdings" charset="2"/>
              <a:buChar char="Ø"/>
            </a:pPr>
            <a:r>
              <a:rPr lang="en-AU" b="1" dirty="0">
                <a:solidFill>
                  <a:srgbClr val="660066"/>
                </a:solidFill>
              </a:rPr>
              <a:t>How best to engage the community in journeying towards more sustainable lifestyles and urban fabric?</a:t>
            </a:r>
          </a:p>
          <a:p>
            <a:pPr lvl="0">
              <a:buFont typeface="Wingdings" charset="2"/>
              <a:buChar char="Ø"/>
            </a:pPr>
            <a:r>
              <a:rPr lang="en-AU" b="1" dirty="0">
                <a:solidFill>
                  <a:srgbClr val="660066"/>
                </a:solidFill>
              </a:rPr>
              <a:t>What are the best sustainability learning/engagement programs on offer from elsewhere?</a:t>
            </a:r>
          </a:p>
          <a:p>
            <a:pPr lvl="0">
              <a:buFont typeface="Wingdings" charset="2"/>
              <a:buChar char="Ø"/>
            </a:pPr>
            <a:r>
              <a:rPr lang="en-AU" b="1" dirty="0">
                <a:solidFill>
                  <a:srgbClr val="660066"/>
                </a:solidFill>
              </a:rPr>
              <a:t>Can we successfully adapt pilots of these to the Randwick context?  Or do we design our own innovative programs?</a:t>
            </a:r>
          </a:p>
          <a:p>
            <a:pPr lvl="0">
              <a:buFont typeface="Wingdings" charset="2"/>
              <a:buChar char="Ø"/>
            </a:pPr>
            <a:r>
              <a:rPr lang="en-AU" b="1" dirty="0">
                <a:solidFill>
                  <a:srgbClr val="660066"/>
                </a:solidFill>
              </a:rPr>
              <a:t>How do we assure funding agencies that the pilots attained intended aims and outcomes, and represent value for money?  </a:t>
            </a:r>
            <a:r>
              <a:rPr lang="en-AU" b="1" dirty="0" smtClean="0">
                <a:solidFill>
                  <a:srgbClr val="800000"/>
                </a:solidFill>
              </a:rPr>
              <a:t>[</a:t>
            </a:r>
            <a:r>
              <a:rPr lang="en-AU" b="1" dirty="0">
                <a:solidFill>
                  <a:srgbClr val="800000"/>
                </a:solidFill>
              </a:rPr>
              <a:t>R</a:t>
            </a:r>
            <a:r>
              <a:rPr lang="en-AU" b="1" dirty="0" smtClean="0">
                <a:solidFill>
                  <a:srgbClr val="800000"/>
                </a:solidFill>
              </a:rPr>
              <a:t>eveals tensions </a:t>
            </a:r>
            <a:r>
              <a:rPr lang="en-AU" b="1" dirty="0">
                <a:solidFill>
                  <a:srgbClr val="800000"/>
                </a:solidFill>
              </a:rPr>
              <a:t>between DE approach </a:t>
            </a:r>
            <a:r>
              <a:rPr lang="en-AU" b="1" dirty="0" smtClean="0">
                <a:solidFill>
                  <a:srgbClr val="800000"/>
                </a:solidFill>
              </a:rPr>
              <a:t>to innovation </a:t>
            </a:r>
            <a:r>
              <a:rPr lang="en-AU" b="1" dirty="0" err="1" smtClean="0">
                <a:solidFill>
                  <a:srgbClr val="800000"/>
                </a:solidFill>
              </a:rPr>
              <a:t>vs</a:t>
            </a:r>
            <a:r>
              <a:rPr lang="en-AU" b="1" dirty="0" smtClean="0">
                <a:solidFill>
                  <a:srgbClr val="800000"/>
                </a:solidFill>
              </a:rPr>
              <a:t> assumed summative evaluation of a steady</a:t>
            </a:r>
            <a:r>
              <a:rPr lang="en-AU" b="1" dirty="0">
                <a:solidFill>
                  <a:srgbClr val="800000"/>
                </a:solidFill>
              </a:rPr>
              <a:t>-state </a:t>
            </a:r>
            <a:r>
              <a:rPr lang="en-AU" b="1" dirty="0" smtClean="0">
                <a:solidFill>
                  <a:srgbClr val="800000"/>
                </a:solidFill>
              </a:rPr>
              <a:t>system]  </a:t>
            </a:r>
            <a:endParaRPr lang="en-AU" b="1" dirty="0">
              <a:solidFill>
                <a:srgbClr val="800000"/>
              </a:solidFill>
            </a:endParaRPr>
          </a:p>
          <a:p>
            <a:endParaRPr lang="en-US" dirty="0"/>
          </a:p>
        </p:txBody>
      </p:sp>
    </p:spTree>
    <p:extLst>
      <p:ext uri="{BB962C8B-B14F-4D97-AF65-F5344CB8AC3E}">
        <p14:creationId xmlns:p14="http://schemas.microsoft.com/office/powerpoint/2010/main" val="4265293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7"/>
          <p:cNvGrpSpPr>
            <a:grpSpLocks/>
          </p:cNvGrpSpPr>
          <p:nvPr/>
        </p:nvGrpSpPr>
        <p:grpSpPr bwMode="auto">
          <a:xfrm>
            <a:off x="611188" y="1484313"/>
            <a:ext cx="8032750" cy="5184775"/>
            <a:chOff x="541338" y="1220788"/>
            <a:chExt cx="8032750" cy="5184845"/>
          </a:xfrm>
        </p:grpSpPr>
        <p:sp>
          <p:nvSpPr>
            <p:cNvPr id="88098" name="Line 9"/>
            <p:cNvSpPr>
              <a:spLocks noChangeShapeType="1"/>
            </p:cNvSpPr>
            <p:nvPr/>
          </p:nvSpPr>
          <p:spPr bwMode="auto">
            <a:xfrm rot="21540000" flipV="1">
              <a:off x="1566863" y="2033599"/>
              <a:ext cx="6008687" cy="3705275"/>
            </a:xfrm>
            <a:prstGeom prst="line">
              <a:avLst/>
            </a:prstGeom>
            <a:noFill/>
            <a:ln w="38100">
              <a:solidFill>
                <a:srgbClr val="FFC000"/>
              </a:solidFill>
              <a:prstDash val="sysDot"/>
              <a:round/>
              <a:headEnd/>
              <a:tailEnd type="triangle" w="med" len="me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sp>
          <p:nvSpPr>
            <p:cNvPr id="34846" name="WordArt 8"/>
            <p:cNvSpPr>
              <a:spLocks noChangeArrowheads="1" noChangeShapeType="1" noTextEdit="1"/>
            </p:cNvSpPr>
            <p:nvPr/>
          </p:nvSpPr>
          <p:spPr bwMode="auto">
            <a:xfrm rot="-968385">
              <a:off x="7545443" y="1220788"/>
              <a:ext cx="1028645" cy="707918"/>
            </a:xfrm>
            <a:prstGeom prst="rect">
              <a:avLst/>
            </a:prstGeom>
          </p:spPr>
          <p:txBody>
            <a:bodyPr wrap="none" fromWordArt="1">
              <a:prstTxWarp prst="textSlantUp">
                <a:avLst>
                  <a:gd name="adj" fmla="val 55556"/>
                </a:avLst>
              </a:prstTxWarp>
            </a:bodyPr>
            <a:lstStyle/>
            <a:p>
              <a:pPr algn="ctr"/>
              <a:r>
                <a:rPr lang="en-US" b="1" kern="10">
                  <a:ln w="9525">
                    <a:noFill/>
                    <a:round/>
                    <a:headEnd/>
                    <a:tailEnd/>
                  </a:ln>
                  <a:solidFill>
                    <a:srgbClr val="254061"/>
                  </a:solidFill>
                  <a:latin typeface="+mn-lt"/>
                  <a:ea typeface="+mn-lt"/>
                  <a:cs typeface="+mn-lt"/>
                </a:rPr>
                <a:t>Vision</a:t>
              </a:r>
              <a:endParaRPr lang="en-NZ" b="1" kern="10">
                <a:ln w="9525">
                  <a:noFill/>
                  <a:round/>
                  <a:headEnd/>
                  <a:tailEnd/>
                </a:ln>
                <a:solidFill>
                  <a:srgbClr val="254061"/>
                </a:solidFill>
                <a:latin typeface="+mn-lt"/>
                <a:ea typeface="+mn-lt"/>
                <a:cs typeface="+mn-lt"/>
              </a:endParaRPr>
            </a:p>
          </p:txBody>
        </p:sp>
        <p:sp>
          <p:nvSpPr>
            <p:cNvPr id="34847" name="WordArt 7"/>
            <p:cNvSpPr>
              <a:spLocks noChangeArrowheads="1" noChangeShapeType="1" noTextEdit="1"/>
            </p:cNvSpPr>
            <p:nvPr/>
          </p:nvSpPr>
          <p:spPr bwMode="auto">
            <a:xfrm rot="-504316">
              <a:off x="541338" y="5697715"/>
              <a:ext cx="1028645" cy="707918"/>
            </a:xfrm>
            <a:prstGeom prst="rect">
              <a:avLst/>
            </a:prstGeom>
          </p:spPr>
          <p:txBody>
            <a:bodyPr wrap="none" fromWordArt="1">
              <a:prstTxWarp prst="textSlantUp">
                <a:avLst>
                  <a:gd name="adj" fmla="val 55556"/>
                </a:avLst>
              </a:prstTxWarp>
            </a:bodyPr>
            <a:lstStyle/>
            <a:p>
              <a:pPr algn="ctr"/>
              <a:r>
                <a:rPr lang="en-US" b="1" kern="10">
                  <a:ln w="9525">
                    <a:noFill/>
                    <a:round/>
                    <a:headEnd/>
                    <a:tailEnd/>
                  </a:ln>
                  <a:solidFill>
                    <a:srgbClr val="254061"/>
                  </a:solidFill>
                  <a:latin typeface="+mn-lt"/>
                  <a:ea typeface="+mn-lt"/>
                  <a:cs typeface="+mn-lt"/>
                </a:rPr>
                <a:t>Plan</a:t>
              </a:r>
              <a:endParaRPr lang="en-NZ" b="1" kern="10">
                <a:ln w="9525">
                  <a:noFill/>
                  <a:round/>
                  <a:headEnd/>
                  <a:tailEnd/>
                </a:ln>
                <a:solidFill>
                  <a:srgbClr val="254061"/>
                </a:solidFill>
                <a:latin typeface="+mn-lt"/>
                <a:ea typeface="+mn-lt"/>
                <a:cs typeface="+mn-lt"/>
              </a:endParaRPr>
            </a:p>
          </p:txBody>
        </p:sp>
      </p:grpSp>
      <p:grpSp>
        <p:nvGrpSpPr>
          <p:cNvPr id="3" name="Group 107"/>
          <p:cNvGrpSpPr>
            <a:grpSpLocks/>
          </p:cNvGrpSpPr>
          <p:nvPr/>
        </p:nvGrpSpPr>
        <p:grpSpPr bwMode="auto">
          <a:xfrm>
            <a:off x="2154238" y="3875088"/>
            <a:ext cx="1660525" cy="1042987"/>
            <a:chOff x="923977" y="4431492"/>
            <a:chExt cx="2051716" cy="1286910"/>
          </a:xfrm>
        </p:grpSpPr>
        <p:sp>
          <p:nvSpPr>
            <p:cNvPr id="88095" name="Line 10"/>
            <p:cNvSpPr>
              <a:spLocks noChangeShapeType="1"/>
            </p:cNvSpPr>
            <p:nvPr/>
          </p:nvSpPr>
          <p:spPr bwMode="auto">
            <a:xfrm rot="21540000" flipV="1">
              <a:off x="1596767" y="5718402"/>
              <a:ext cx="1235737" cy="0"/>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sp>
          <p:nvSpPr>
            <p:cNvPr id="88096" name="Line 12"/>
            <p:cNvSpPr>
              <a:spLocks noChangeShapeType="1"/>
            </p:cNvSpPr>
            <p:nvPr/>
          </p:nvSpPr>
          <p:spPr bwMode="auto">
            <a:xfrm rot="21540000" flipV="1">
              <a:off x="2820735" y="4431492"/>
              <a:ext cx="154958" cy="1275157"/>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sp>
          <p:nvSpPr>
            <p:cNvPr id="88097" name="TextBox 51"/>
            <p:cNvSpPr txBox="1">
              <a:spLocks noChangeArrowheads="1"/>
            </p:cNvSpPr>
            <p:nvPr/>
          </p:nvSpPr>
          <p:spPr bwMode="auto">
            <a:xfrm rot="21540000">
              <a:off x="923977" y="5224792"/>
              <a:ext cx="1934027" cy="454434"/>
            </a:xfrm>
            <a:prstGeom prst="rect">
              <a:avLst/>
            </a:prstGeom>
            <a:noFill/>
            <a:ln w="9525">
              <a:noFill/>
              <a:miter lim="800000"/>
              <a:headEnd/>
              <a:tailEnd/>
            </a:ln>
          </p:spPr>
          <p:txBody>
            <a:bodyPr>
              <a:spAutoFit/>
            </a:bodyPr>
            <a:lstStyle/>
            <a:p>
              <a:pPr algn="r" fontAlgn="auto">
                <a:spcBef>
                  <a:spcPts val="0"/>
                </a:spcBef>
                <a:spcAft>
                  <a:spcPts val="0"/>
                </a:spcAft>
                <a:defRPr/>
              </a:pPr>
              <a:r>
                <a:rPr lang="en-GB" b="1" dirty="0">
                  <a:solidFill>
                    <a:schemeClr val="accent1">
                      <a:lumMod val="50000"/>
                    </a:schemeClr>
                  </a:solidFill>
                  <a:latin typeface="Calibri" pitchFamily="34" charset="0"/>
                  <a:ea typeface="+mn-ea"/>
                  <a:cs typeface="+mn-cs"/>
                </a:rPr>
                <a:t>ACTIVITIES</a:t>
              </a:r>
            </a:p>
          </p:txBody>
        </p:sp>
      </p:grpSp>
      <p:grpSp>
        <p:nvGrpSpPr>
          <p:cNvPr id="4" name="Group 109"/>
          <p:cNvGrpSpPr>
            <a:grpSpLocks/>
          </p:cNvGrpSpPr>
          <p:nvPr/>
        </p:nvGrpSpPr>
        <p:grpSpPr bwMode="auto">
          <a:xfrm>
            <a:off x="4957763" y="2179638"/>
            <a:ext cx="1452562" cy="838200"/>
            <a:chOff x="4386815" y="2335436"/>
            <a:chExt cx="1791991" cy="1034646"/>
          </a:xfrm>
        </p:grpSpPr>
        <p:sp>
          <p:nvSpPr>
            <p:cNvPr id="88089" name="Line 18"/>
            <p:cNvSpPr>
              <a:spLocks noChangeShapeType="1"/>
            </p:cNvSpPr>
            <p:nvPr/>
          </p:nvSpPr>
          <p:spPr bwMode="auto">
            <a:xfrm rot="21540000" flipV="1">
              <a:off x="4490613" y="3370082"/>
              <a:ext cx="1543267" cy="0"/>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sp>
          <p:nvSpPr>
            <p:cNvPr id="88090" name="Line 21"/>
            <p:cNvSpPr>
              <a:spLocks noChangeShapeType="1"/>
            </p:cNvSpPr>
            <p:nvPr/>
          </p:nvSpPr>
          <p:spPr bwMode="auto">
            <a:xfrm rot="21540000" flipV="1">
              <a:off x="6024088" y="2335436"/>
              <a:ext cx="154718" cy="1018970"/>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sp>
          <p:nvSpPr>
            <p:cNvPr id="88091" name="TextBox 45"/>
            <p:cNvSpPr txBox="1">
              <a:spLocks noChangeArrowheads="1"/>
            </p:cNvSpPr>
            <p:nvPr/>
          </p:nvSpPr>
          <p:spPr bwMode="auto">
            <a:xfrm rot="21540000">
              <a:off x="4386815" y="2858637"/>
              <a:ext cx="1633356" cy="454617"/>
            </a:xfrm>
            <a:prstGeom prst="rect">
              <a:avLst/>
            </a:prstGeom>
            <a:noFill/>
            <a:ln w="9525">
              <a:noFill/>
              <a:miter lim="800000"/>
              <a:headEnd/>
              <a:tailEnd/>
            </a:ln>
          </p:spPr>
          <p:txBody>
            <a:bodyPr>
              <a:spAutoFit/>
            </a:bodyPr>
            <a:lstStyle/>
            <a:p>
              <a:pPr algn="ctr" fontAlgn="auto">
                <a:spcBef>
                  <a:spcPts val="0"/>
                </a:spcBef>
                <a:spcAft>
                  <a:spcPts val="0"/>
                </a:spcAft>
                <a:defRPr/>
              </a:pPr>
              <a:r>
                <a:rPr lang="en-GB" b="1" dirty="0">
                  <a:solidFill>
                    <a:schemeClr val="accent1">
                      <a:lumMod val="50000"/>
                    </a:schemeClr>
                  </a:solidFill>
                  <a:latin typeface="Calibri" pitchFamily="34" charset="0"/>
                  <a:ea typeface="+mn-ea"/>
                  <a:cs typeface="+mn-cs"/>
                </a:rPr>
                <a:t>OUTCOMES</a:t>
              </a:r>
            </a:p>
          </p:txBody>
        </p:sp>
      </p:grpSp>
      <p:grpSp>
        <p:nvGrpSpPr>
          <p:cNvPr id="5" name="Group 110"/>
          <p:cNvGrpSpPr>
            <a:grpSpLocks/>
          </p:cNvGrpSpPr>
          <p:nvPr/>
        </p:nvGrpSpPr>
        <p:grpSpPr bwMode="auto">
          <a:xfrm>
            <a:off x="6130925" y="1830388"/>
            <a:ext cx="1397000" cy="368300"/>
            <a:chOff x="5834234" y="1906508"/>
            <a:chExt cx="1724739" cy="455379"/>
          </a:xfrm>
        </p:grpSpPr>
        <p:sp>
          <p:nvSpPr>
            <p:cNvPr id="88087" name="Line 16"/>
            <p:cNvSpPr>
              <a:spLocks noChangeShapeType="1"/>
            </p:cNvSpPr>
            <p:nvPr/>
          </p:nvSpPr>
          <p:spPr bwMode="auto">
            <a:xfrm rot="21540000" flipV="1">
              <a:off x="6169383" y="2322630"/>
              <a:ext cx="1389590" cy="0"/>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sp>
          <p:nvSpPr>
            <p:cNvPr id="88088" name="TextBox 42"/>
            <p:cNvSpPr txBox="1">
              <a:spLocks noChangeArrowheads="1"/>
            </p:cNvSpPr>
            <p:nvPr/>
          </p:nvSpPr>
          <p:spPr bwMode="auto">
            <a:xfrm rot="21540000">
              <a:off x="5834234" y="1906508"/>
              <a:ext cx="1632623" cy="455379"/>
            </a:xfrm>
            <a:prstGeom prst="rect">
              <a:avLst/>
            </a:prstGeom>
            <a:noFill/>
            <a:ln w="9525">
              <a:noFill/>
              <a:miter lim="800000"/>
              <a:headEnd/>
              <a:tailEnd/>
            </a:ln>
          </p:spPr>
          <p:txBody>
            <a:bodyPr>
              <a:spAutoFit/>
            </a:bodyPr>
            <a:lstStyle/>
            <a:p>
              <a:pPr algn="r" fontAlgn="auto">
                <a:spcBef>
                  <a:spcPts val="0"/>
                </a:spcBef>
                <a:spcAft>
                  <a:spcPts val="0"/>
                </a:spcAft>
                <a:defRPr/>
              </a:pPr>
              <a:r>
                <a:rPr lang="en-GB" b="1" dirty="0">
                  <a:solidFill>
                    <a:schemeClr val="accent1">
                      <a:lumMod val="50000"/>
                    </a:schemeClr>
                  </a:solidFill>
                  <a:latin typeface="Calibri" pitchFamily="34" charset="0"/>
                  <a:ea typeface="+mn-ea"/>
                  <a:cs typeface="+mn-cs"/>
                </a:rPr>
                <a:t>IMPACT</a:t>
              </a:r>
            </a:p>
          </p:txBody>
        </p:sp>
      </p:grpSp>
      <p:grpSp>
        <p:nvGrpSpPr>
          <p:cNvPr id="6" name="Group 107"/>
          <p:cNvGrpSpPr>
            <a:grpSpLocks/>
          </p:cNvGrpSpPr>
          <p:nvPr/>
        </p:nvGrpSpPr>
        <p:grpSpPr bwMode="auto">
          <a:xfrm>
            <a:off x="1289050" y="4946650"/>
            <a:ext cx="1506538" cy="1042988"/>
            <a:chOff x="1190652" y="4431492"/>
            <a:chExt cx="1859442" cy="1286910"/>
          </a:xfrm>
        </p:grpSpPr>
        <p:sp>
          <p:nvSpPr>
            <p:cNvPr id="88084" name="Line 10"/>
            <p:cNvSpPr>
              <a:spLocks noChangeShapeType="1"/>
            </p:cNvSpPr>
            <p:nvPr/>
          </p:nvSpPr>
          <p:spPr bwMode="auto">
            <a:xfrm rot="21540000" flipV="1">
              <a:off x="1598201" y="5718402"/>
              <a:ext cx="1234403" cy="0"/>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sp>
          <p:nvSpPr>
            <p:cNvPr id="88085" name="Line 12"/>
            <p:cNvSpPr>
              <a:spLocks noChangeShapeType="1"/>
            </p:cNvSpPr>
            <p:nvPr/>
          </p:nvSpPr>
          <p:spPr bwMode="auto">
            <a:xfrm rot="21540000" flipV="1">
              <a:off x="2820847" y="4431492"/>
              <a:ext cx="154791" cy="1275157"/>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sp>
          <p:nvSpPr>
            <p:cNvPr id="88086" name="TextBox 40"/>
            <p:cNvSpPr txBox="1">
              <a:spLocks noChangeArrowheads="1"/>
            </p:cNvSpPr>
            <p:nvPr/>
          </p:nvSpPr>
          <p:spPr bwMode="auto">
            <a:xfrm rot="21540000">
              <a:off x="1190652" y="5224793"/>
              <a:ext cx="1859442" cy="454434"/>
            </a:xfrm>
            <a:prstGeom prst="rect">
              <a:avLst/>
            </a:prstGeom>
            <a:noFill/>
            <a:ln w="9525">
              <a:noFill/>
              <a:miter lim="800000"/>
              <a:headEnd/>
              <a:tailEnd/>
            </a:ln>
          </p:spPr>
          <p:txBody>
            <a:bodyPr>
              <a:spAutoFit/>
            </a:bodyPr>
            <a:lstStyle/>
            <a:p>
              <a:pPr algn="ctr" fontAlgn="auto">
                <a:spcBef>
                  <a:spcPts val="0"/>
                </a:spcBef>
                <a:spcAft>
                  <a:spcPts val="0"/>
                </a:spcAft>
                <a:defRPr/>
              </a:pPr>
              <a:r>
                <a:rPr lang="en-GB" b="1" dirty="0">
                  <a:solidFill>
                    <a:schemeClr val="accent1">
                      <a:lumMod val="50000"/>
                    </a:schemeClr>
                  </a:solidFill>
                  <a:latin typeface="Calibri" pitchFamily="34" charset="0"/>
                  <a:ea typeface="+mn-ea"/>
                  <a:cs typeface="+mn-cs"/>
                </a:rPr>
                <a:t>INPUTS</a:t>
              </a:r>
            </a:p>
          </p:txBody>
        </p:sp>
      </p:grpSp>
      <p:sp>
        <p:nvSpPr>
          <p:cNvPr id="34823" name="Footer Placeholder 2"/>
          <p:cNvSpPr txBox="1">
            <a:spLocks/>
          </p:cNvSpPr>
          <p:nvPr/>
        </p:nvSpPr>
        <p:spPr bwMode="auto">
          <a:xfrm>
            <a:off x="4038600" y="6400800"/>
            <a:ext cx="1905000" cy="457200"/>
          </a:xfrm>
          <a:prstGeom prst="rect">
            <a:avLst/>
          </a:prstGeom>
          <a:noFill/>
          <a:ln w="9525">
            <a:noFill/>
            <a:miter lim="800000"/>
            <a:headEnd/>
            <a:tailEnd/>
          </a:ln>
        </p:spPr>
        <p:txBody>
          <a:bodyPr>
            <a:prstTxWarp prst="textNoShape">
              <a:avLst/>
            </a:prstTxWarp>
          </a:bodyPr>
          <a:lstStyle/>
          <a:p>
            <a:pPr algn="ctr" eaLnBrk="0" hangingPunct="0"/>
            <a:r>
              <a:rPr lang="en-US" sz="1000" b="1" dirty="0" smtClean="0">
                <a:solidFill>
                  <a:srgbClr val="254061"/>
                </a:solidFill>
                <a:latin typeface="Calibri" charset="0"/>
              </a:rPr>
              <a:t>Source R </a:t>
            </a:r>
            <a:r>
              <a:rPr lang="en-US" sz="1000" b="1" dirty="0" err="1" smtClean="0">
                <a:solidFill>
                  <a:srgbClr val="254061"/>
                </a:solidFill>
                <a:latin typeface="Calibri" charset="0"/>
              </a:rPr>
              <a:t>Grau</a:t>
            </a:r>
            <a:r>
              <a:rPr lang="en-US" sz="1000" b="1" dirty="0" smtClean="0">
                <a:solidFill>
                  <a:srgbClr val="254061"/>
                </a:solidFill>
                <a:latin typeface="Calibri" charset="0"/>
              </a:rPr>
              <a:t>-Wilson &amp; Wehipeihana 2011</a:t>
            </a:r>
          </a:p>
          <a:p>
            <a:pPr algn="ctr" eaLnBrk="0" hangingPunct="0"/>
            <a:endParaRPr lang="en-US" sz="1000" b="1" dirty="0">
              <a:solidFill>
                <a:srgbClr val="254061"/>
              </a:solidFill>
              <a:latin typeface="Calibri" charset="0"/>
            </a:endParaRPr>
          </a:p>
        </p:txBody>
      </p:sp>
      <p:grpSp>
        <p:nvGrpSpPr>
          <p:cNvPr id="7" name="Group 38"/>
          <p:cNvGrpSpPr>
            <a:grpSpLocks/>
          </p:cNvGrpSpPr>
          <p:nvPr/>
        </p:nvGrpSpPr>
        <p:grpSpPr bwMode="auto">
          <a:xfrm>
            <a:off x="1571625" y="5967413"/>
            <a:ext cx="6643688" cy="461962"/>
            <a:chOff x="1571846" y="5967862"/>
            <a:chExt cx="6725622" cy="462119"/>
          </a:xfrm>
        </p:grpSpPr>
        <p:sp>
          <p:nvSpPr>
            <p:cNvPr id="34832" name="Text Box 129"/>
            <p:cNvSpPr txBox="1">
              <a:spLocks noChangeArrowheads="1"/>
            </p:cNvSpPr>
            <p:nvPr/>
          </p:nvSpPr>
          <p:spPr bwMode="auto">
            <a:xfrm>
              <a:off x="4464586" y="5967862"/>
              <a:ext cx="1054243" cy="462119"/>
            </a:xfrm>
            <a:prstGeom prst="rect">
              <a:avLst/>
            </a:prstGeom>
            <a:noFill/>
            <a:ln w="9525">
              <a:noFill/>
              <a:miter lim="800000"/>
              <a:headEnd/>
              <a:tailEnd/>
            </a:ln>
          </p:spPr>
          <p:txBody>
            <a:bodyPr>
              <a:prstTxWarp prst="textNoShape">
                <a:avLst/>
              </a:prstTxWarp>
              <a:spAutoFit/>
            </a:bodyPr>
            <a:lstStyle/>
            <a:p>
              <a:pPr>
                <a:spcBef>
                  <a:spcPct val="50000"/>
                </a:spcBef>
                <a:buClr>
                  <a:schemeClr val="tx2"/>
                </a:buClr>
                <a:buFont typeface="Monotype Sorts" charset="2"/>
                <a:buNone/>
              </a:pPr>
              <a:r>
                <a:rPr lang="en-GB" sz="2400" b="1" i="1">
                  <a:solidFill>
                    <a:srgbClr val="254061"/>
                  </a:solidFill>
                  <a:latin typeface="Calibri" charset="0"/>
                  <a:ea typeface="Calibri" charset="0"/>
                  <a:cs typeface="Calibri" charset="0"/>
                </a:rPr>
                <a:t>Time</a:t>
              </a:r>
              <a:endParaRPr lang="en-US" sz="2400" b="1" i="1">
                <a:solidFill>
                  <a:srgbClr val="254061"/>
                </a:solidFill>
                <a:latin typeface="Calibri" charset="0"/>
                <a:ea typeface="Calibri" charset="0"/>
                <a:cs typeface="Calibri" charset="0"/>
              </a:endParaRPr>
            </a:p>
          </p:txBody>
        </p:sp>
        <p:sp>
          <p:nvSpPr>
            <p:cNvPr id="88083" name="Line 9"/>
            <p:cNvSpPr>
              <a:spLocks noChangeShapeType="1"/>
            </p:cNvSpPr>
            <p:nvPr/>
          </p:nvSpPr>
          <p:spPr bwMode="auto">
            <a:xfrm rot="-60000">
              <a:off x="1571846" y="5972626"/>
              <a:ext cx="6725622" cy="85754"/>
            </a:xfrm>
            <a:prstGeom prst="line">
              <a:avLst/>
            </a:prstGeom>
            <a:noFill/>
            <a:ln w="38100">
              <a:solidFill>
                <a:srgbClr val="FFC000"/>
              </a:solidFill>
              <a:prstDash val="sysDot"/>
              <a:round/>
              <a:headEnd/>
              <a:tailEnd type="triangle" w="med" len="me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grpSp>
      <p:grpSp>
        <p:nvGrpSpPr>
          <p:cNvPr id="8" name="Group 37"/>
          <p:cNvGrpSpPr>
            <a:grpSpLocks/>
          </p:cNvGrpSpPr>
          <p:nvPr/>
        </p:nvGrpSpPr>
        <p:grpSpPr bwMode="auto">
          <a:xfrm>
            <a:off x="2744272" y="1928802"/>
            <a:ext cx="2970736" cy="3500437"/>
            <a:chOff x="5000648" y="1928802"/>
            <a:chExt cx="2571749" cy="3500437"/>
          </a:xfrm>
          <a:solidFill>
            <a:schemeClr val="accent2">
              <a:alpha val="33000"/>
            </a:schemeClr>
          </a:solidFill>
        </p:grpSpPr>
        <p:sp>
          <p:nvSpPr>
            <p:cNvPr id="34" name="Rectangle 33"/>
            <p:cNvSpPr/>
            <p:nvPr/>
          </p:nvSpPr>
          <p:spPr bwMode="auto">
            <a:xfrm>
              <a:off x="5000648" y="1928802"/>
              <a:ext cx="2571749" cy="350043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5" name="TextBox 34"/>
            <p:cNvSpPr txBox="1"/>
            <p:nvPr/>
          </p:nvSpPr>
          <p:spPr bwMode="auto">
            <a:xfrm>
              <a:off x="5398197" y="3068426"/>
              <a:ext cx="1782847" cy="646326"/>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Aft>
                  <a:spcPts val="0"/>
                </a:spcAft>
                <a:defRPr/>
              </a:pPr>
              <a:r>
                <a:rPr lang="en-GB" b="1" dirty="0">
                  <a:ln w="18000">
                    <a:solidFill>
                      <a:schemeClr val="accent2">
                        <a:satMod val="140000"/>
                      </a:schemeClr>
                    </a:solidFill>
                    <a:prstDash val="solid"/>
                    <a:miter lim="800000"/>
                  </a:ln>
                  <a:noFill/>
                  <a:effectLst>
                    <a:outerShdw blurRad="25500" dist="23000" dir="7020000" algn="tl">
                      <a:srgbClr val="000000">
                        <a:alpha val="50000"/>
                      </a:srgbClr>
                    </a:outerShdw>
                  </a:effectLst>
                  <a:ea typeface="+mn-ea"/>
                  <a:cs typeface="+mn-cs"/>
                </a:rPr>
                <a:t>FORMATIVE</a:t>
              </a:r>
              <a:endParaRPr lang="en-GB" b="1" spc="50" dirty="0">
                <a:ln w="11430"/>
                <a:solidFill>
                  <a:schemeClr val="accent3">
                    <a:lumMod val="50000"/>
                  </a:schemeClr>
                </a:solidFill>
                <a:ea typeface="+mn-ea"/>
                <a:cs typeface="+mn-cs"/>
              </a:endParaRPr>
            </a:p>
            <a:p>
              <a:pPr algn="ctr">
                <a:defRPr/>
              </a:pPr>
              <a:endParaRPr lang="en-GB" b="1" spc="50" dirty="0">
                <a:ln w="11430"/>
                <a:solidFill>
                  <a:schemeClr val="accent3">
                    <a:lumMod val="50000"/>
                  </a:schemeClr>
                </a:solidFill>
                <a:ea typeface="+mn-ea"/>
                <a:cs typeface="+mn-cs"/>
              </a:endParaRPr>
            </a:p>
          </p:txBody>
        </p:sp>
      </p:grpSp>
      <p:sp>
        <p:nvSpPr>
          <p:cNvPr id="34826" name="Title 30"/>
          <p:cNvSpPr>
            <a:spLocks noGrp="1"/>
          </p:cNvSpPr>
          <p:nvPr>
            <p:ph type="title"/>
          </p:nvPr>
        </p:nvSpPr>
        <p:spPr/>
        <p:txBody>
          <a:bodyPr>
            <a:normAutofit fontScale="90000"/>
          </a:bodyPr>
          <a:lstStyle/>
          <a:p>
            <a:pPr eaLnBrk="1" hangingPunct="1"/>
            <a:r>
              <a:rPr lang="en-GB"/>
              <a:t>Situations in which this…</a:t>
            </a:r>
          </a:p>
        </p:txBody>
      </p:sp>
      <p:grpSp>
        <p:nvGrpSpPr>
          <p:cNvPr id="9" name="Group 108"/>
          <p:cNvGrpSpPr>
            <a:grpSpLocks/>
          </p:cNvGrpSpPr>
          <p:nvPr/>
        </p:nvGrpSpPr>
        <p:grpSpPr bwMode="auto">
          <a:xfrm>
            <a:off x="3492500" y="3028950"/>
            <a:ext cx="1557338" cy="838200"/>
            <a:chOff x="2577934" y="3384821"/>
            <a:chExt cx="1921038" cy="1032553"/>
          </a:xfrm>
        </p:grpSpPr>
        <p:sp>
          <p:nvSpPr>
            <p:cNvPr id="88092" name="Line 17"/>
            <p:cNvSpPr>
              <a:spLocks noChangeShapeType="1"/>
            </p:cNvSpPr>
            <p:nvPr/>
          </p:nvSpPr>
          <p:spPr bwMode="auto">
            <a:xfrm rot="21540000" flipV="1">
              <a:off x="2963709" y="4417374"/>
              <a:ext cx="1390353" cy="0"/>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sp>
          <p:nvSpPr>
            <p:cNvPr id="88093" name="Line 20"/>
            <p:cNvSpPr>
              <a:spLocks noChangeShapeType="1"/>
            </p:cNvSpPr>
            <p:nvPr/>
          </p:nvSpPr>
          <p:spPr bwMode="auto">
            <a:xfrm rot="21540000" flipV="1">
              <a:off x="4344270" y="3384821"/>
              <a:ext cx="154702" cy="1018864"/>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sp>
          <p:nvSpPr>
            <p:cNvPr id="88094" name="TextBox 48"/>
            <p:cNvSpPr txBox="1">
              <a:spLocks noChangeArrowheads="1"/>
            </p:cNvSpPr>
            <p:nvPr/>
          </p:nvSpPr>
          <p:spPr bwMode="auto">
            <a:xfrm rot="21540000">
              <a:off x="2577934" y="3928476"/>
              <a:ext cx="1803543" cy="455654"/>
            </a:xfrm>
            <a:prstGeom prst="rect">
              <a:avLst/>
            </a:prstGeom>
            <a:noFill/>
            <a:ln w="9525">
              <a:noFill/>
              <a:miter lim="800000"/>
              <a:headEnd/>
              <a:tailEnd/>
            </a:ln>
          </p:spPr>
          <p:txBody>
            <a:bodyPr>
              <a:spAutoFit/>
            </a:bodyPr>
            <a:lstStyle/>
            <a:p>
              <a:pPr algn="ctr" fontAlgn="auto">
                <a:spcBef>
                  <a:spcPts val="0"/>
                </a:spcBef>
                <a:spcAft>
                  <a:spcPts val="0"/>
                </a:spcAft>
                <a:defRPr/>
              </a:pPr>
              <a:r>
                <a:rPr lang="en-GB" b="1" dirty="0">
                  <a:solidFill>
                    <a:schemeClr val="accent1">
                      <a:lumMod val="50000"/>
                    </a:schemeClr>
                  </a:solidFill>
                  <a:latin typeface="Calibri" pitchFamily="34" charset="0"/>
                  <a:ea typeface="+mn-ea"/>
                  <a:cs typeface="+mn-cs"/>
                </a:rPr>
                <a:t>OUTPUTS</a:t>
              </a:r>
            </a:p>
          </p:txBody>
        </p:sp>
      </p:grpSp>
      <p:grpSp>
        <p:nvGrpSpPr>
          <p:cNvPr id="10" name="Group 37"/>
          <p:cNvGrpSpPr>
            <a:grpSpLocks/>
          </p:cNvGrpSpPr>
          <p:nvPr/>
        </p:nvGrpSpPr>
        <p:grpSpPr bwMode="auto">
          <a:xfrm>
            <a:off x="5148064" y="1928813"/>
            <a:ext cx="2638648" cy="3500437"/>
            <a:chOff x="4490987" y="1928802"/>
            <a:chExt cx="2714018" cy="3500437"/>
          </a:xfrm>
          <a:solidFill>
            <a:srgbClr val="00B050">
              <a:alpha val="33000"/>
            </a:srgbClr>
          </a:solidFill>
        </p:grpSpPr>
        <p:sp>
          <p:nvSpPr>
            <p:cNvPr id="37" name="Rectangle 36"/>
            <p:cNvSpPr/>
            <p:nvPr/>
          </p:nvSpPr>
          <p:spPr bwMode="auto">
            <a:xfrm>
              <a:off x="4490987" y="1928802"/>
              <a:ext cx="2571749" cy="350043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8" name="TextBox 37"/>
            <p:cNvSpPr txBox="1"/>
            <p:nvPr/>
          </p:nvSpPr>
          <p:spPr bwMode="auto">
            <a:xfrm>
              <a:off x="5368042" y="3071799"/>
              <a:ext cx="1836963" cy="646326"/>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Aft>
                  <a:spcPts val="0"/>
                </a:spcAft>
                <a:defRPr/>
              </a:pPr>
              <a:r>
                <a:rPr lang="en-GB" b="1" spc="50" dirty="0">
                  <a:ln w="11430">
                    <a:solidFill>
                      <a:srgbClr val="00B050"/>
                    </a:solidFill>
                  </a:ln>
                  <a:solidFill>
                    <a:schemeClr val="accent6">
                      <a:lumMod val="50000"/>
                    </a:schemeClr>
                  </a:solidFill>
                  <a:ea typeface="+mn-ea"/>
                  <a:cs typeface="+mn-cs"/>
                </a:rPr>
                <a:t>SUMMATIVE</a:t>
              </a:r>
            </a:p>
            <a:p>
              <a:pPr algn="ctr">
                <a:defRPr/>
              </a:pPr>
              <a:endParaRPr lang="en-GB" b="1" spc="50" dirty="0">
                <a:ln w="11430"/>
                <a:solidFill>
                  <a:schemeClr val="accent6">
                    <a:lumMod val="50000"/>
                  </a:schemeClr>
                </a:solidFill>
                <a:ea typeface="+mn-ea"/>
                <a:cs typeface="+mn-cs"/>
              </a:endParaRPr>
            </a:p>
          </p:txBody>
        </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500"/>
                                        <p:tgtEl>
                                          <p:spTgt spid="3"/>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left)">
                                      <p:cBhvr>
                                        <p:cTn id="23" dur="500"/>
                                        <p:tgtEl>
                                          <p:spTgt spid="4"/>
                                        </p:tgtEl>
                                      </p:cBhvr>
                                    </p:animEffect>
                                  </p:childTnLst>
                                </p:cTn>
                              </p:par>
                            </p:childTnLst>
                          </p:cTn>
                        </p:par>
                        <p:par>
                          <p:cTn id="24" fill="hold" nodeType="afterGroup">
                            <p:stCondLst>
                              <p:cond delay="2500"/>
                            </p:stCondLst>
                            <p:childTnLst>
                              <p:par>
                                <p:cTn id="25" presetID="9"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ssolve">
                                      <p:cBhvr>
                                        <p:cTn id="27" dur="500"/>
                                        <p:tgtEl>
                                          <p:spTgt spid="5"/>
                                        </p:tgtEl>
                                      </p:cBhvr>
                                    </p:animEffect>
                                  </p:childTnLst>
                                </p:cTn>
                              </p:par>
                            </p:childTnLst>
                          </p:cTn>
                        </p:par>
                        <p:par>
                          <p:cTn id="28" fill="hold" nodeType="afterGroup">
                            <p:stCondLst>
                              <p:cond delay="3000"/>
                            </p:stCondLst>
                            <p:childTnLst>
                              <p:par>
                                <p:cTn id="29" presetID="22" presetClass="entr" presetSubtype="8"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left)">
                                      <p:cBhvr>
                                        <p:cTn id="31" dur="1000"/>
                                        <p:tgtEl>
                                          <p:spTgt spid="8"/>
                                        </p:tgtEl>
                                      </p:cBhvr>
                                    </p:animEffect>
                                  </p:childTnLst>
                                </p:cTn>
                              </p:par>
                            </p:childTnLst>
                          </p:cTn>
                        </p:par>
                        <p:par>
                          <p:cTn id="32" fill="hold" nodeType="afterGroup">
                            <p:stCondLst>
                              <p:cond delay="4000"/>
                            </p:stCondLst>
                            <p:childTnLst>
                              <p:par>
                                <p:cTn id="33" presetID="22" presetClass="entr" presetSubtype="8" fill="hold"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1"/>
          <p:cNvGrpSpPr>
            <a:grpSpLocks/>
          </p:cNvGrpSpPr>
          <p:nvPr/>
        </p:nvGrpSpPr>
        <p:grpSpPr bwMode="auto">
          <a:xfrm>
            <a:off x="2493963" y="3240088"/>
            <a:ext cx="1419225" cy="1062037"/>
            <a:chOff x="2743184" y="3864934"/>
            <a:chExt cx="1561148" cy="1202557"/>
          </a:xfrm>
        </p:grpSpPr>
        <p:sp>
          <p:nvSpPr>
            <p:cNvPr id="70739" name="Line 17"/>
            <p:cNvSpPr>
              <a:spLocks noChangeShapeType="1"/>
            </p:cNvSpPr>
            <p:nvPr/>
          </p:nvSpPr>
          <p:spPr bwMode="auto">
            <a:xfrm rot="21540000" flipV="1">
              <a:off x="2813034" y="4815835"/>
              <a:ext cx="1363821" cy="251656"/>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40" name="Line 20"/>
            <p:cNvSpPr>
              <a:spLocks noChangeShapeType="1"/>
            </p:cNvSpPr>
            <p:nvPr/>
          </p:nvSpPr>
          <p:spPr bwMode="auto">
            <a:xfrm rot="21540000" flipV="1">
              <a:off x="4166378" y="3864934"/>
              <a:ext cx="137954" cy="938318"/>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49" name="TextBox 48"/>
            <p:cNvSpPr txBox="1"/>
            <p:nvPr/>
          </p:nvSpPr>
          <p:spPr bwMode="auto">
            <a:xfrm rot="21540000">
              <a:off x="2743184" y="4382627"/>
              <a:ext cx="1456373" cy="348724"/>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OUTPUT</a:t>
              </a:r>
            </a:p>
          </p:txBody>
        </p:sp>
      </p:grpSp>
      <p:grpSp>
        <p:nvGrpSpPr>
          <p:cNvPr id="3" name="Group 92"/>
          <p:cNvGrpSpPr>
            <a:grpSpLocks/>
          </p:cNvGrpSpPr>
          <p:nvPr/>
        </p:nvGrpSpPr>
        <p:grpSpPr bwMode="auto">
          <a:xfrm rot="482314">
            <a:off x="5553075" y="1738313"/>
            <a:ext cx="2187575" cy="1433512"/>
            <a:chOff x="4029068" y="3927200"/>
            <a:chExt cx="2405379" cy="1623340"/>
          </a:xfrm>
        </p:grpSpPr>
        <p:sp>
          <p:nvSpPr>
            <p:cNvPr id="70736" name="Line 18"/>
            <p:cNvSpPr>
              <a:spLocks noChangeShapeType="1"/>
            </p:cNvSpPr>
            <p:nvPr/>
          </p:nvSpPr>
          <p:spPr bwMode="auto">
            <a:xfrm rot="21540000" flipV="1">
              <a:off x="4074892" y="5508815"/>
              <a:ext cx="1375500" cy="0"/>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37" name="Line 21"/>
            <p:cNvSpPr>
              <a:spLocks noChangeShapeType="1"/>
            </p:cNvSpPr>
            <p:nvPr/>
          </p:nvSpPr>
          <p:spPr bwMode="auto">
            <a:xfrm rot="21540000" flipV="1">
              <a:off x="5456843" y="3912317"/>
              <a:ext cx="951330" cy="1601767"/>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46" name="TextBox 45"/>
            <p:cNvSpPr txBox="1"/>
            <p:nvPr/>
          </p:nvSpPr>
          <p:spPr bwMode="auto">
            <a:xfrm rot="21540000">
              <a:off x="3979108" y="5070068"/>
              <a:ext cx="1457540" cy="348758"/>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OUTCOME</a:t>
              </a:r>
            </a:p>
          </p:txBody>
        </p:sp>
      </p:grpSp>
      <p:grpSp>
        <p:nvGrpSpPr>
          <p:cNvPr id="4" name="Group 95"/>
          <p:cNvGrpSpPr>
            <a:grpSpLocks/>
          </p:cNvGrpSpPr>
          <p:nvPr/>
        </p:nvGrpSpPr>
        <p:grpSpPr bwMode="auto">
          <a:xfrm>
            <a:off x="1052513" y="5692775"/>
            <a:ext cx="1506537" cy="1042988"/>
            <a:chOff x="671482" y="6451494"/>
            <a:chExt cx="1657191" cy="1182052"/>
          </a:xfrm>
        </p:grpSpPr>
        <p:sp>
          <p:nvSpPr>
            <p:cNvPr id="70733" name="Line 10"/>
            <p:cNvSpPr>
              <a:spLocks noChangeShapeType="1"/>
            </p:cNvSpPr>
            <p:nvPr/>
          </p:nvSpPr>
          <p:spPr bwMode="auto">
            <a:xfrm rot="21540000" flipV="1">
              <a:off x="1034702" y="7633546"/>
              <a:ext cx="1100138" cy="0"/>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34" name="Line 12"/>
            <p:cNvSpPr>
              <a:spLocks noChangeShapeType="1"/>
            </p:cNvSpPr>
            <p:nvPr/>
          </p:nvSpPr>
          <p:spPr bwMode="auto">
            <a:xfrm rot="21540000" flipV="1">
              <a:off x="2124362" y="6451494"/>
              <a:ext cx="137953" cy="1171257"/>
            </a:xfrm>
            <a:prstGeom prst="line">
              <a:avLst/>
            </a:prstGeom>
            <a:noFill/>
            <a:ln w="57150">
              <a:solidFill>
                <a:schemeClr val="accent6">
                  <a:lumMod val="50000"/>
                </a:schemeClr>
              </a:solidFill>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41" name="TextBox 40"/>
            <p:cNvSpPr txBox="1"/>
            <p:nvPr/>
          </p:nvSpPr>
          <p:spPr bwMode="auto">
            <a:xfrm rot="21540000">
              <a:off x="671482" y="7214340"/>
              <a:ext cx="1657191" cy="349038"/>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INPUTS</a:t>
              </a:r>
            </a:p>
          </p:txBody>
        </p:sp>
      </p:grpSp>
      <p:grpSp>
        <p:nvGrpSpPr>
          <p:cNvPr id="5" name="Group 96"/>
          <p:cNvGrpSpPr>
            <a:grpSpLocks/>
          </p:cNvGrpSpPr>
          <p:nvPr/>
        </p:nvGrpSpPr>
        <p:grpSpPr bwMode="auto">
          <a:xfrm>
            <a:off x="508000" y="2922588"/>
            <a:ext cx="1565275" cy="1014412"/>
            <a:chOff x="559416" y="3311520"/>
            <a:chExt cx="1721803" cy="1151096"/>
          </a:xfrm>
        </p:grpSpPr>
        <p:sp>
          <p:nvSpPr>
            <p:cNvPr id="70730" name="Line 10"/>
            <p:cNvSpPr>
              <a:spLocks noChangeShapeType="1"/>
            </p:cNvSpPr>
            <p:nvPr/>
          </p:nvSpPr>
          <p:spPr bwMode="auto">
            <a:xfrm rot="21540000" flipV="1">
              <a:off x="1158380" y="4462616"/>
              <a:ext cx="1100138" cy="0"/>
            </a:xfrm>
            <a:prstGeom prst="line">
              <a:avLst/>
            </a:prstGeom>
            <a:noFill/>
            <a:ln w="57150">
              <a:solidFill>
                <a:schemeClr val="accent6">
                  <a:lumMod val="50000"/>
                </a:schemeClr>
              </a:solidFill>
              <a:prstDash val="solid"/>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31" name="Line 12"/>
            <p:cNvSpPr>
              <a:spLocks noChangeShapeType="1"/>
            </p:cNvSpPr>
            <p:nvPr/>
          </p:nvSpPr>
          <p:spPr bwMode="auto">
            <a:xfrm rot="-60000" flipH="1" flipV="1">
              <a:off x="1895298" y="3311520"/>
              <a:ext cx="354488" cy="1143890"/>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51" name="TextBox 50"/>
            <p:cNvSpPr txBox="1"/>
            <p:nvPr/>
          </p:nvSpPr>
          <p:spPr bwMode="auto">
            <a:xfrm rot="21540000">
              <a:off x="559416" y="4023074"/>
              <a:ext cx="1721803" cy="347671"/>
            </a:xfrm>
            <a:prstGeom prst="rect">
              <a:avLst/>
            </a:prstGeom>
            <a:noFill/>
            <a:ln>
              <a:noFill/>
            </a:ln>
          </p:spPr>
          <p:txBody>
            <a:bodyPr>
              <a:spAutoFit/>
            </a:bodyPr>
            <a:lstStyle/>
            <a:p>
              <a:pPr algn="r" fontAlgn="auto">
                <a:spcBef>
                  <a:spcPts val="0"/>
                </a:spcBef>
                <a:spcAft>
                  <a:spcPts val="0"/>
                </a:spcAft>
                <a:defRPr/>
              </a:pPr>
              <a:r>
                <a:rPr lang="en-GB" sz="1400" b="1">
                  <a:solidFill>
                    <a:schemeClr val="accent1">
                      <a:lumMod val="50000"/>
                    </a:schemeClr>
                  </a:solidFill>
                  <a:latin typeface="+mn-lt"/>
                  <a:ea typeface="+mn-ea"/>
                  <a:cs typeface="+mn-cs"/>
                </a:rPr>
                <a:t>ACTIVITY</a:t>
              </a:r>
              <a:endParaRPr lang="en-GB" sz="1400" b="1" dirty="0">
                <a:solidFill>
                  <a:schemeClr val="accent1">
                    <a:lumMod val="50000"/>
                  </a:schemeClr>
                </a:solidFill>
                <a:latin typeface="+mn-lt"/>
                <a:ea typeface="+mn-ea"/>
                <a:cs typeface="+mn-cs"/>
              </a:endParaRPr>
            </a:p>
          </p:txBody>
        </p:sp>
      </p:grpSp>
      <p:grpSp>
        <p:nvGrpSpPr>
          <p:cNvPr id="6" name="Group 97"/>
          <p:cNvGrpSpPr>
            <a:grpSpLocks/>
          </p:cNvGrpSpPr>
          <p:nvPr/>
        </p:nvGrpSpPr>
        <p:grpSpPr bwMode="auto">
          <a:xfrm>
            <a:off x="-357188" y="3873500"/>
            <a:ext cx="1508126" cy="1135063"/>
            <a:chOff x="-392289" y="4390149"/>
            <a:chExt cx="1657192" cy="1286910"/>
          </a:xfrm>
        </p:grpSpPr>
        <p:sp>
          <p:nvSpPr>
            <p:cNvPr id="70727" name="Line 10"/>
            <p:cNvSpPr>
              <a:spLocks noChangeShapeType="1"/>
            </p:cNvSpPr>
            <p:nvPr/>
          </p:nvSpPr>
          <p:spPr bwMode="auto">
            <a:xfrm rot="21540000" flipV="1">
              <a:off x="-29451" y="5677059"/>
              <a:ext cx="1100724" cy="0"/>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28" name="Line 12"/>
            <p:cNvSpPr>
              <a:spLocks noChangeShapeType="1"/>
            </p:cNvSpPr>
            <p:nvPr/>
          </p:nvSpPr>
          <p:spPr bwMode="auto">
            <a:xfrm rot="21540000" flipV="1">
              <a:off x="1060806" y="4390149"/>
              <a:ext cx="137809" cy="1274310"/>
            </a:xfrm>
            <a:prstGeom prst="line">
              <a:avLst/>
            </a:prstGeom>
            <a:noFill/>
            <a:ln w="57150">
              <a:solidFill>
                <a:schemeClr val="accent6">
                  <a:lumMod val="50000"/>
                </a:schemeClr>
              </a:solidFill>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47" name="TextBox 46"/>
            <p:cNvSpPr txBox="1"/>
            <p:nvPr/>
          </p:nvSpPr>
          <p:spPr bwMode="auto">
            <a:xfrm rot="21540000">
              <a:off x="-392289" y="5236089"/>
              <a:ext cx="1657192" cy="349175"/>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INPUTS</a:t>
              </a:r>
            </a:p>
          </p:txBody>
        </p:sp>
      </p:grpSp>
      <p:grpSp>
        <p:nvGrpSpPr>
          <p:cNvPr id="7" name="Group 98"/>
          <p:cNvGrpSpPr>
            <a:grpSpLocks/>
          </p:cNvGrpSpPr>
          <p:nvPr/>
        </p:nvGrpSpPr>
        <p:grpSpPr bwMode="auto">
          <a:xfrm>
            <a:off x="638175" y="1663700"/>
            <a:ext cx="3246438" cy="3079750"/>
            <a:chOff x="702292" y="1830827"/>
            <a:chExt cx="3571443" cy="3489045"/>
          </a:xfrm>
        </p:grpSpPr>
        <p:sp>
          <p:nvSpPr>
            <p:cNvPr id="70724" name="Line 10"/>
            <p:cNvSpPr>
              <a:spLocks noChangeShapeType="1"/>
            </p:cNvSpPr>
            <p:nvPr/>
          </p:nvSpPr>
          <p:spPr bwMode="auto">
            <a:xfrm rot="21540000" flipV="1">
              <a:off x="1301317" y="5319872"/>
              <a:ext cx="1100249" cy="0"/>
            </a:xfrm>
            <a:prstGeom prst="line">
              <a:avLst/>
            </a:prstGeom>
            <a:noFill/>
            <a:ln w="57150">
              <a:solidFill>
                <a:schemeClr val="accent6">
                  <a:lumMod val="50000"/>
                </a:schemeClr>
              </a:solidFill>
              <a:prstDash val="solid"/>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25" name="Line 12"/>
            <p:cNvSpPr>
              <a:spLocks noChangeShapeType="1"/>
            </p:cNvSpPr>
            <p:nvPr/>
          </p:nvSpPr>
          <p:spPr bwMode="auto">
            <a:xfrm rot="21540000" flipV="1">
              <a:off x="2371876" y="1830827"/>
              <a:ext cx="1901859" cy="3462068"/>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64" name="TextBox 63"/>
            <p:cNvSpPr txBox="1"/>
            <p:nvPr/>
          </p:nvSpPr>
          <p:spPr bwMode="auto">
            <a:xfrm rot="21540000">
              <a:off x="702292" y="4879246"/>
              <a:ext cx="1721977" cy="348905"/>
            </a:xfrm>
            <a:prstGeom prst="rect">
              <a:avLst/>
            </a:prstGeom>
            <a:noFill/>
            <a:ln>
              <a:noFill/>
            </a:ln>
          </p:spPr>
          <p:txBody>
            <a:bodyPr>
              <a:spAutoFit/>
            </a:bodyPr>
            <a:lstStyle/>
            <a:p>
              <a:pPr algn="r" fontAlgn="auto">
                <a:spcBef>
                  <a:spcPts val="0"/>
                </a:spcBef>
                <a:spcAft>
                  <a:spcPts val="0"/>
                </a:spcAft>
                <a:defRPr/>
              </a:pPr>
              <a:r>
                <a:rPr lang="en-GB" sz="1400" b="1">
                  <a:solidFill>
                    <a:schemeClr val="accent1">
                      <a:lumMod val="50000"/>
                    </a:schemeClr>
                  </a:solidFill>
                  <a:latin typeface="+mn-lt"/>
                  <a:ea typeface="+mn-ea"/>
                  <a:cs typeface="+mn-cs"/>
                </a:rPr>
                <a:t>ACTIVITY</a:t>
              </a:r>
              <a:endParaRPr lang="en-GB" sz="1400" b="1" dirty="0">
                <a:solidFill>
                  <a:schemeClr val="accent1">
                    <a:lumMod val="50000"/>
                  </a:schemeClr>
                </a:solidFill>
                <a:latin typeface="+mn-lt"/>
                <a:ea typeface="+mn-ea"/>
                <a:cs typeface="+mn-cs"/>
              </a:endParaRPr>
            </a:p>
          </p:txBody>
        </p:sp>
      </p:grpSp>
      <p:grpSp>
        <p:nvGrpSpPr>
          <p:cNvPr id="8" name="Group 99"/>
          <p:cNvGrpSpPr>
            <a:grpSpLocks/>
          </p:cNvGrpSpPr>
          <p:nvPr/>
        </p:nvGrpSpPr>
        <p:grpSpPr bwMode="auto">
          <a:xfrm>
            <a:off x="-227013" y="4629150"/>
            <a:ext cx="1506538" cy="1136650"/>
            <a:chOff x="-249413" y="5247405"/>
            <a:chExt cx="1657192" cy="1286910"/>
          </a:xfrm>
        </p:grpSpPr>
        <p:sp>
          <p:nvSpPr>
            <p:cNvPr id="70721" name="Line 10"/>
            <p:cNvSpPr>
              <a:spLocks noChangeShapeType="1"/>
            </p:cNvSpPr>
            <p:nvPr/>
          </p:nvSpPr>
          <p:spPr bwMode="auto">
            <a:xfrm rot="21540000" flipV="1">
              <a:off x="113808" y="6534315"/>
              <a:ext cx="1100138" cy="0"/>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22" name="Line 12"/>
            <p:cNvSpPr>
              <a:spLocks noChangeShapeType="1"/>
            </p:cNvSpPr>
            <p:nvPr/>
          </p:nvSpPr>
          <p:spPr bwMode="auto">
            <a:xfrm rot="21540000" flipV="1">
              <a:off x="1203468" y="5247405"/>
              <a:ext cx="137953" cy="1274329"/>
            </a:xfrm>
            <a:prstGeom prst="line">
              <a:avLst/>
            </a:prstGeom>
            <a:noFill/>
            <a:ln w="57150">
              <a:solidFill>
                <a:schemeClr val="accent6">
                  <a:lumMod val="50000"/>
                </a:schemeClr>
              </a:solidFill>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61" name="TextBox 60"/>
            <p:cNvSpPr txBox="1"/>
            <p:nvPr/>
          </p:nvSpPr>
          <p:spPr bwMode="auto">
            <a:xfrm rot="21540000">
              <a:off x="-249413" y="6093962"/>
              <a:ext cx="1657192" cy="348688"/>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INPUTS</a:t>
              </a:r>
            </a:p>
          </p:txBody>
        </p:sp>
      </p:grpSp>
      <p:grpSp>
        <p:nvGrpSpPr>
          <p:cNvPr id="9" name="Group 100"/>
          <p:cNvGrpSpPr>
            <a:grpSpLocks/>
          </p:cNvGrpSpPr>
          <p:nvPr/>
        </p:nvGrpSpPr>
        <p:grpSpPr bwMode="auto">
          <a:xfrm>
            <a:off x="896938" y="4422775"/>
            <a:ext cx="1670050" cy="1012825"/>
            <a:chOff x="988044" y="4958958"/>
            <a:chExt cx="1836489" cy="1146732"/>
          </a:xfrm>
        </p:grpSpPr>
        <p:sp>
          <p:nvSpPr>
            <p:cNvPr id="73" name="TextBox 72"/>
            <p:cNvSpPr txBox="1"/>
            <p:nvPr/>
          </p:nvSpPr>
          <p:spPr bwMode="auto">
            <a:xfrm rot="21540000">
              <a:off x="988044" y="5665331"/>
              <a:ext cx="1723017" cy="348693"/>
            </a:xfrm>
            <a:prstGeom prst="rect">
              <a:avLst/>
            </a:prstGeom>
            <a:noFill/>
            <a:ln>
              <a:noFill/>
            </a:ln>
          </p:spPr>
          <p:txBody>
            <a:bodyPr>
              <a:spAutoFit/>
            </a:bodyPr>
            <a:lstStyle/>
            <a:p>
              <a:pPr algn="r" fontAlgn="auto">
                <a:spcBef>
                  <a:spcPts val="0"/>
                </a:spcBef>
                <a:spcAft>
                  <a:spcPts val="0"/>
                </a:spcAft>
                <a:defRPr/>
              </a:pPr>
              <a:r>
                <a:rPr lang="en-GB" sz="1400" b="1">
                  <a:solidFill>
                    <a:schemeClr val="accent1">
                      <a:lumMod val="50000"/>
                    </a:schemeClr>
                  </a:solidFill>
                  <a:latin typeface="+mn-lt"/>
                  <a:ea typeface="+mn-ea"/>
                  <a:cs typeface="+mn-cs"/>
                </a:rPr>
                <a:t>ACTIVITY</a:t>
              </a:r>
              <a:endParaRPr lang="en-GB" sz="1400" b="1" dirty="0">
                <a:solidFill>
                  <a:schemeClr val="accent1">
                    <a:lumMod val="50000"/>
                  </a:schemeClr>
                </a:solidFill>
                <a:latin typeface="+mn-lt"/>
                <a:ea typeface="+mn-ea"/>
                <a:cs typeface="+mn-cs"/>
              </a:endParaRPr>
            </a:p>
          </p:txBody>
        </p:sp>
        <p:sp>
          <p:nvSpPr>
            <p:cNvPr id="70719" name="Line 10"/>
            <p:cNvSpPr>
              <a:spLocks noChangeShapeType="1"/>
            </p:cNvSpPr>
            <p:nvPr/>
          </p:nvSpPr>
          <p:spPr bwMode="auto">
            <a:xfrm rot="21540000" flipV="1">
              <a:off x="1588569" y="6105690"/>
              <a:ext cx="1098052" cy="0"/>
            </a:xfrm>
            <a:prstGeom prst="line">
              <a:avLst/>
            </a:prstGeom>
            <a:noFill/>
            <a:ln w="57150">
              <a:solidFill>
                <a:schemeClr val="accent6">
                  <a:lumMod val="50000"/>
                </a:schemeClr>
              </a:solidFill>
              <a:prstDash val="solid"/>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20" name="Line 12"/>
            <p:cNvSpPr>
              <a:spLocks noChangeShapeType="1"/>
            </p:cNvSpPr>
            <p:nvPr/>
          </p:nvSpPr>
          <p:spPr bwMode="auto">
            <a:xfrm rot="21540000" flipV="1">
              <a:off x="2677893" y="4958958"/>
              <a:ext cx="146640" cy="1134151"/>
            </a:xfrm>
            <a:prstGeom prst="line">
              <a:avLst/>
            </a:prstGeom>
            <a:noFill/>
            <a:ln w="57150">
              <a:solidFill>
                <a:schemeClr val="accent6">
                  <a:lumMod val="50000"/>
                </a:schemeClr>
              </a:solidFill>
              <a:prstDash val="solid"/>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grpSp>
      <p:grpSp>
        <p:nvGrpSpPr>
          <p:cNvPr id="10" name="Group 101"/>
          <p:cNvGrpSpPr>
            <a:grpSpLocks/>
          </p:cNvGrpSpPr>
          <p:nvPr/>
        </p:nvGrpSpPr>
        <p:grpSpPr bwMode="auto">
          <a:xfrm>
            <a:off x="-39688" y="5319713"/>
            <a:ext cx="1508126" cy="1136650"/>
            <a:chOff x="36339" y="6033223"/>
            <a:chExt cx="1657192" cy="1286910"/>
          </a:xfrm>
        </p:grpSpPr>
        <p:sp>
          <p:nvSpPr>
            <p:cNvPr id="70715" name="Line 10"/>
            <p:cNvSpPr>
              <a:spLocks noChangeShapeType="1"/>
            </p:cNvSpPr>
            <p:nvPr/>
          </p:nvSpPr>
          <p:spPr bwMode="auto">
            <a:xfrm rot="21540000" flipV="1">
              <a:off x="399178" y="7320133"/>
              <a:ext cx="1100723" cy="0"/>
            </a:xfrm>
            <a:prstGeom prst="line">
              <a:avLst/>
            </a:prstGeom>
            <a:noFill/>
            <a:ln w="57150">
              <a:solidFill>
                <a:schemeClr val="accent6">
                  <a:lumMod val="50000"/>
                </a:schemeClr>
              </a:solidFill>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16" name="Line 12"/>
            <p:cNvSpPr>
              <a:spLocks noChangeShapeType="1"/>
            </p:cNvSpPr>
            <p:nvPr/>
          </p:nvSpPr>
          <p:spPr bwMode="auto">
            <a:xfrm rot="21540000" flipV="1">
              <a:off x="1489434" y="6033223"/>
              <a:ext cx="137809" cy="1274328"/>
            </a:xfrm>
            <a:prstGeom prst="line">
              <a:avLst/>
            </a:prstGeom>
            <a:noFill/>
            <a:ln w="57150">
              <a:solidFill>
                <a:schemeClr val="accent6">
                  <a:lumMod val="50000"/>
                </a:schemeClr>
              </a:solidFill>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 name="TextBox 69"/>
            <p:cNvSpPr txBox="1"/>
            <p:nvPr/>
          </p:nvSpPr>
          <p:spPr bwMode="auto">
            <a:xfrm rot="21540000">
              <a:off x="36339" y="6879779"/>
              <a:ext cx="1657192" cy="348688"/>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INPUTS</a:t>
              </a:r>
            </a:p>
          </p:txBody>
        </p:sp>
      </p:grpSp>
      <p:grpSp>
        <p:nvGrpSpPr>
          <p:cNvPr id="11" name="Group 102"/>
          <p:cNvGrpSpPr>
            <a:grpSpLocks/>
          </p:cNvGrpSpPr>
          <p:nvPr/>
        </p:nvGrpSpPr>
        <p:grpSpPr bwMode="auto">
          <a:xfrm>
            <a:off x="390525" y="2039938"/>
            <a:ext cx="1323975" cy="839787"/>
            <a:chOff x="429555" y="2311492"/>
            <a:chExt cx="1456373" cy="953032"/>
          </a:xfrm>
        </p:grpSpPr>
        <p:sp>
          <p:nvSpPr>
            <p:cNvPr id="70712" name="Line 17"/>
            <p:cNvSpPr>
              <a:spLocks noChangeShapeType="1"/>
            </p:cNvSpPr>
            <p:nvPr/>
          </p:nvSpPr>
          <p:spPr bwMode="auto">
            <a:xfrm rot="60000" flipH="1" flipV="1">
              <a:off x="455749" y="3264524"/>
              <a:ext cx="1238091" cy="0"/>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13" name="Line 20"/>
            <p:cNvSpPr>
              <a:spLocks noChangeShapeType="1"/>
            </p:cNvSpPr>
            <p:nvPr/>
          </p:nvSpPr>
          <p:spPr bwMode="auto">
            <a:xfrm rot="60000" flipV="1">
              <a:off x="462734" y="2311492"/>
              <a:ext cx="344011" cy="945826"/>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7" name="TextBox 76"/>
            <p:cNvSpPr txBox="1"/>
            <p:nvPr/>
          </p:nvSpPr>
          <p:spPr bwMode="auto">
            <a:xfrm rot="60000" flipH="1">
              <a:off x="429555" y="2846559"/>
              <a:ext cx="1456373" cy="349505"/>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OUTPUT</a:t>
              </a:r>
            </a:p>
          </p:txBody>
        </p:sp>
      </p:grpSp>
      <p:grpSp>
        <p:nvGrpSpPr>
          <p:cNvPr id="12" name="Group 103"/>
          <p:cNvGrpSpPr>
            <a:grpSpLocks/>
          </p:cNvGrpSpPr>
          <p:nvPr/>
        </p:nvGrpSpPr>
        <p:grpSpPr bwMode="auto">
          <a:xfrm>
            <a:off x="3665538" y="1171575"/>
            <a:ext cx="1612900" cy="1298575"/>
            <a:chOff x="4032003" y="1272006"/>
            <a:chExt cx="1773730" cy="1473573"/>
          </a:xfrm>
        </p:grpSpPr>
        <p:sp>
          <p:nvSpPr>
            <p:cNvPr id="70709" name="Line 17"/>
            <p:cNvSpPr>
              <a:spLocks noChangeShapeType="1"/>
            </p:cNvSpPr>
            <p:nvPr/>
          </p:nvSpPr>
          <p:spPr bwMode="auto">
            <a:xfrm rot="21540000" flipV="1">
              <a:off x="4292126" y="1693542"/>
              <a:ext cx="1241262" cy="0"/>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10" name="Line 20"/>
            <p:cNvSpPr>
              <a:spLocks noChangeShapeType="1"/>
            </p:cNvSpPr>
            <p:nvPr/>
          </p:nvSpPr>
          <p:spPr bwMode="auto">
            <a:xfrm rot="-60000">
              <a:off x="5542117" y="1680932"/>
              <a:ext cx="263616" cy="1064647"/>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81" name="TextBox 80"/>
            <p:cNvSpPr txBox="1"/>
            <p:nvPr/>
          </p:nvSpPr>
          <p:spPr bwMode="auto">
            <a:xfrm rot="21540000">
              <a:off x="4032003" y="1272006"/>
              <a:ext cx="1455995" cy="349478"/>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OUTPUT</a:t>
              </a:r>
            </a:p>
          </p:txBody>
        </p:sp>
      </p:grpSp>
      <p:grpSp>
        <p:nvGrpSpPr>
          <p:cNvPr id="13" name="Group 134"/>
          <p:cNvGrpSpPr>
            <a:grpSpLocks/>
          </p:cNvGrpSpPr>
          <p:nvPr/>
        </p:nvGrpSpPr>
        <p:grpSpPr bwMode="auto">
          <a:xfrm>
            <a:off x="2233613" y="5067300"/>
            <a:ext cx="1885950" cy="688975"/>
            <a:chOff x="2518664" y="5672150"/>
            <a:chExt cx="2073028" cy="780761"/>
          </a:xfrm>
        </p:grpSpPr>
        <p:grpSp>
          <p:nvGrpSpPr>
            <p:cNvPr id="14" name="Group 94"/>
            <p:cNvGrpSpPr>
              <a:grpSpLocks/>
            </p:cNvGrpSpPr>
            <p:nvPr/>
          </p:nvGrpSpPr>
          <p:grpSpPr bwMode="auto">
            <a:xfrm>
              <a:off x="2518664" y="5672150"/>
              <a:ext cx="1721803" cy="780761"/>
              <a:chOff x="2518664" y="5672150"/>
              <a:chExt cx="1721803" cy="780761"/>
            </a:xfrm>
          </p:grpSpPr>
          <p:sp>
            <p:nvSpPr>
              <p:cNvPr id="70706" name="Line 10"/>
              <p:cNvSpPr>
                <a:spLocks noChangeShapeType="1"/>
              </p:cNvSpPr>
              <p:nvPr/>
            </p:nvSpPr>
            <p:spPr bwMode="auto">
              <a:xfrm rot="21540000" flipV="1">
                <a:off x="2742021" y="6415133"/>
                <a:ext cx="581075" cy="37778"/>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07" name="Line 12"/>
              <p:cNvSpPr>
                <a:spLocks noChangeShapeType="1"/>
              </p:cNvSpPr>
              <p:nvPr/>
            </p:nvSpPr>
            <p:spPr bwMode="auto">
              <a:xfrm rot="21540000" flipV="1">
                <a:off x="3316116" y="5672150"/>
                <a:ext cx="748594" cy="730389"/>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52" name="TextBox 51"/>
              <p:cNvSpPr txBox="1"/>
              <p:nvPr/>
            </p:nvSpPr>
            <p:spPr bwMode="auto">
              <a:xfrm rot="21540000">
                <a:off x="2518664" y="6094913"/>
                <a:ext cx="1722288" cy="349004"/>
              </a:xfrm>
              <a:prstGeom prst="rect">
                <a:avLst/>
              </a:prstGeom>
              <a:noFill/>
              <a:ln>
                <a:noFill/>
              </a:ln>
            </p:spPr>
            <p:txBody>
              <a:bodyPr>
                <a:spAutoFit/>
              </a:bodyPr>
              <a:lstStyle/>
              <a:p>
                <a:pPr algn="r" fontAlgn="auto">
                  <a:spcBef>
                    <a:spcPts val="0"/>
                  </a:spcBef>
                  <a:spcAft>
                    <a:spcPts val="0"/>
                  </a:spcAft>
                  <a:defRPr/>
                </a:pPr>
                <a:r>
                  <a:rPr lang="en-GB" sz="1400" b="1">
                    <a:solidFill>
                      <a:schemeClr val="accent1">
                        <a:lumMod val="50000"/>
                      </a:schemeClr>
                    </a:solidFill>
                    <a:latin typeface="+mn-lt"/>
                    <a:ea typeface="+mn-ea"/>
                    <a:cs typeface="+mn-cs"/>
                  </a:rPr>
                  <a:t>ACTIVITY</a:t>
                </a:r>
                <a:endParaRPr lang="en-GB" sz="1400" b="1" dirty="0">
                  <a:solidFill>
                    <a:schemeClr val="accent1">
                      <a:lumMod val="50000"/>
                    </a:schemeClr>
                  </a:solidFill>
                  <a:latin typeface="+mn-lt"/>
                  <a:ea typeface="+mn-ea"/>
                  <a:cs typeface="+mn-cs"/>
                </a:endParaRPr>
              </a:p>
            </p:txBody>
          </p:sp>
        </p:grpSp>
        <p:sp>
          <p:nvSpPr>
            <p:cNvPr id="70705" name="Line 12"/>
            <p:cNvSpPr>
              <a:spLocks noChangeShapeType="1"/>
            </p:cNvSpPr>
            <p:nvPr/>
          </p:nvSpPr>
          <p:spPr bwMode="auto">
            <a:xfrm rot="21540000" flipV="1">
              <a:off x="3162559" y="6398941"/>
              <a:ext cx="1429133" cy="46774"/>
            </a:xfrm>
            <a:custGeom>
              <a:avLst/>
              <a:gdLst>
                <a:gd name="T0" fmla="*/ 0 w 1429789"/>
                <a:gd name="T1" fmla="*/ 0 h 46492"/>
                <a:gd name="T2" fmla="*/ 1429789 w 1429789"/>
                <a:gd name="T3" fmla="*/ 46492 h 46492"/>
                <a:gd name="T4" fmla="*/ 0 60000 65536"/>
                <a:gd name="T5" fmla="*/ 0 60000 65536"/>
                <a:gd name="T6" fmla="*/ 0 w 1429789"/>
                <a:gd name="T7" fmla="*/ 0 h 46492"/>
                <a:gd name="T8" fmla="*/ 1429789 w 1429789"/>
                <a:gd name="T9" fmla="*/ 46492 h 46492"/>
              </a:gdLst>
              <a:ahLst/>
              <a:cxnLst>
                <a:cxn ang="T4">
                  <a:pos x="T0" y="T1"/>
                </a:cxn>
                <a:cxn ang="T5">
                  <a:pos x="T2" y="T3"/>
                </a:cxn>
              </a:cxnLst>
              <a:rect l="T6" t="T7" r="T8" b="T9"/>
              <a:pathLst>
                <a:path w="1429789" h="46492">
                  <a:moveTo>
                    <a:pt x="0" y="0"/>
                  </a:moveTo>
                  <a:lnTo>
                    <a:pt x="1429789" y="46492"/>
                  </a:lnTo>
                </a:path>
              </a:pathLst>
            </a:custGeom>
            <a:noFill/>
            <a:ln w="57150">
              <a:solidFill>
                <a:schemeClr val="accent6">
                  <a:lumMod val="50000"/>
                </a:schemeClr>
              </a:solidFill>
              <a:prstDash val="solid"/>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grpSp>
      <p:grpSp>
        <p:nvGrpSpPr>
          <p:cNvPr id="15" name="Group 104"/>
          <p:cNvGrpSpPr>
            <a:grpSpLocks/>
          </p:cNvGrpSpPr>
          <p:nvPr/>
        </p:nvGrpSpPr>
        <p:grpSpPr bwMode="auto">
          <a:xfrm>
            <a:off x="2689225" y="3681413"/>
            <a:ext cx="3511550" cy="668337"/>
            <a:chOff x="2240065" y="3347184"/>
            <a:chExt cx="3863872" cy="756467"/>
          </a:xfrm>
        </p:grpSpPr>
        <p:sp>
          <p:nvSpPr>
            <p:cNvPr id="70701" name="Line 17"/>
            <p:cNvSpPr>
              <a:spLocks noChangeShapeType="1"/>
            </p:cNvSpPr>
            <p:nvPr/>
          </p:nvSpPr>
          <p:spPr bwMode="auto">
            <a:xfrm rot="21540000" flipV="1">
              <a:off x="2240065" y="3783814"/>
              <a:ext cx="3367787" cy="319837"/>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702" name="Line 20"/>
            <p:cNvSpPr>
              <a:spLocks noChangeShapeType="1"/>
            </p:cNvSpPr>
            <p:nvPr/>
          </p:nvSpPr>
          <p:spPr bwMode="auto">
            <a:xfrm rot="21540000" flipV="1">
              <a:off x="5600865" y="3390308"/>
              <a:ext cx="503072" cy="357570"/>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86" name="TextBox 85"/>
            <p:cNvSpPr txBox="1"/>
            <p:nvPr/>
          </p:nvSpPr>
          <p:spPr bwMode="auto">
            <a:xfrm rot="21540000">
              <a:off x="4172001" y="3347184"/>
              <a:ext cx="1455066" cy="348586"/>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OUTPUT</a:t>
              </a:r>
            </a:p>
          </p:txBody>
        </p:sp>
      </p:grpSp>
      <p:grpSp>
        <p:nvGrpSpPr>
          <p:cNvPr id="16" name="Group 105"/>
          <p:cNvGrpSpPr>
            <a:grpSpLocks/>
          </p:cNvGrpSpPr>
          <p:nvPr/>
        </p:nvGrpSpPr>
        <p:grpSpPr bwMode="auto">
          <a:xfrm>
            <a:off x="4376738" y="5221288"/>
            <a:ext cx="3952875" cy="1319212"/>
            <a:chOff x="4814886" y="5918952"/>
            <a:chExt cx="4348232" cy="1493162"/>
          </a:xfrm>
        </p:grpSpPr>
        <p:sp>
          <p:nvSpPr>
            <p:cNvPr id="70698" name="Line 17"/>
            <p:cNvSpPr>
              <a:spLocks noChangeShapeType="1"/>
            </p:cNvSpPr>
            <p:nvPr/>
          </p:nvSpPr>
          <p:spPr bwMode="auto">
            <a:xfrm rot="21540000" flipV="1">
              <a:off x="5006977" y="6335816"/>
              <a:ext cx="1239857" cy="0"/>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699" name="Line 20"/>
            <p:cNvSpPr>
              <a:spLocks noChangeShapeType="1"/>
            </p:cNvSpPr>
            <p:nvPr/>
          </p:nvSpPr>
          <p:spPr bwMode="auto">
            <a:xfrm rot="-60000">
              <a:off x="6255565" y="6299879"/>
              <a:ext cx="2907553" cy="1112235"/>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90" name="TextBox 89"/>
            <p:cNvSpPr txBox="1"/>
            <p:nvPr/>
          </p:nvSpPr>
          <p:spPr bwMode="auto">
            <a:xfrm rot="21540000">
              <a:off x="4814886" y="5918952"/>
              <a:ext cx="1456396" cy="348584"/>
            </a:xfrm>
            <a:prstGeom prst="rect">
              <a:avLst/>
            </a:prstGeom>
            <a:noFill/>
            <a:ln>
              <a:noFill/>
              <a:prstDash val="dash"/>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OUTPUT</a:t>
              </a:r>
            </a:p>
          </p:txBody>
        </p:sp>
      </p:grpSp>
      <p:sp>
        <p:nvSpPr>
          <p:cNvPr id="91" name="Line 12"/>
          <p:cNvSpPr>
            <a:spLocks noChangeShapeType="1"/>
          </p:cNvSpPr>
          <p:nvPr/>
        </p:nvSpPr>
        <p:spPr bwMode="auto">
          <a:xfrm rot="21540000" flipV="1">
            <a:off x="2032000" y="3057525"/>
            <a:ext cx="858838" cy="868363"/>
          </a:xfrm>
          <a:custGeom>
            <a:avLst/>
            <a:gdLst>
              <a:gd name="T0" fmla="*/ 0 w 946006"/>
              <a:gd name="T1" fmla="*/ 0 h 983772"/>
              <a:gd name="T2" fmla="*/ 705581 w 946006"/>
              <a:gd name="T3" fmla="*/ 677304 h 983772"/>
              <a:gd name="T4" fmla="*/ 0 60000 65536"/>
              <a:gd name="T5" fmla="*/ 0 60000 65536"/>
              <a:gd name="T6" fmla="*/ 0 w 946006"/>
              <a:gd name="T7" fmla="*/ 0 h 983772"/>
              <a:gd name="T8" fmla="*/ 946006 w 946006"/>
              <a:gd name="T9" fmla="*/ 983772 h 983772"/>
            </a:gdLst>
            <a:ahLst/>
            <a:cxnLst>
              <a:cxn ang="T4">
                <a:pos x="T0" y="T1"/>
              </a:cxn>
              <a:cxn ang="T5">
                <a:pos x="T2" y="T3"/>
              </a:cxn>
            </a:cxnLst>
            <a:rect l="T6" t="T7" r="T8" b="T9"/>
            <a:pathLst>
              <a:path w="946006" h="983772">
                <a:moveTo>
                  <a:pt x="0" y="0"/>
                </a:moveTo>
                <a:lnTo>
                  <a:pt x="946006" y="983772"/>
                </a:lnTo>
              </a:path>
            </a:pathLst>
          </a:custGeom>
          <a:noFill/>
          <a:ln w="57150">
            <a:solidFill>
              <a:schemeClr val="accent6">
                <a:lumMod val="50000"/>
              </a:schemeClr>
            </a:solidFill>
            <a:prstDash val="solid"/>
            <a:round/>
            <a:headEnd/>
            <a:tailEnd type="arrow" w="med" len="med"/>
          </a:ln>
        </p:spPr>
        <p:txBody>
          <a:bodyPr wrap="none" lIns="82058" tIns="41029" rIns="82058" bIns="41029"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grpSp>
        <p:nvGrpSpPr>
          <p:cNvPr id="17" name="Group 106"/>
          <p:cNvGrpSpPr>
            <a:grpSpLocks/>
          </p:cNvGrpSpPr>
          <p:nvPr/>
        </p:nvGrpSpPr>
        <p:grpSpPr bwMode="auto">
          <a:xfrm rot="-785046">
            <a:off x="1649413" y="957263"/>
            <a:ext cx="2085975" cy="835025"/>
            <a:chOff x="4029068" y="4601890"/>
            <a:chExt cx="2294186" cy="948650"/>
          </a:xfrm>
        </p:grpSpPr>
        <p:sp>
          <p:nvSpPr>
            <p:cNvPr id="70695" name="Line 18"/>
            <p:cNvSpPr>
              <a:spLocks noChangeShapeType="1"/>
            </p:cNvSpPr>
            <p:nvPr/>
          </p:nvSpPr>
          <p:spPr bwMode="auto">
            <a:xfrm rot="21540000" flipV="1">
              <a:off x="4097100" y="5508158"/>
              <a:ext cx="1375813" cy="0"/>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696" name="Line 21"/>
            <p:cNvSpPr>
              <a:spLocks noChangeShapeType="1"/>
            </p:cNvSpPr>
            <p:nvPr/>
          </p:nvSpPr>
          <p:spPr bwMode="auto">
            <a:xfrm rot="21540000" flipV="1">
              <a:off x="5452031" y="4549573"/>
              <a:ext cx="834567" cy="930615"/>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110" name="TextBox 109"/>
            <p:cNvSpPr txBox="1"/>
            <p:nvPr/>
          </p:nvSpPr>
          <p:spPr bwMode="auto">
            <a:xfrm rot="21540000">
              <a:off x="4023257" y="5108494"/>
              <a:ext cx="1456127" cy="349882"/>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OUTCOME</a:t>
              </a:r>
            </a:p>
          </p:txBody>
        </p:sp>
      </p:grpSp>
      <p:grpSp>
        <p:nvGrpSpPr>
          <p:cNvPr id="18" name="Group 110"/>
          <p:cNvGrpSpPr>
            <a:grpSpLocks/>
          </p:cNvGrpSpPr>
          <p:nvPr/>
        </p:nvGrpSpPr>
        <p:grpSpPr bwMode="auto">
          <a:xfrm>
            <a:off x="3792538" y="2365375"/>
            <a:ext cx="2278062" cy="520700"/>
            <a:chOff x="4029068" y="4960923"/>
            <a:chExt cx="2505367" cy="589617"/>
          </a:xfrm>
        </p:grpSpPr>
        <p:sp>
          <p:nvSpPr>
            <p:cNvPr id="70692" name="Line 18"/>
            <p:cNvSpPr>
              <a:spLocks noChangeShapeType="1"/>
            </p:cNvSpPr>
            <p:nvPr/>
          </p:nvSpPr>
          <p:spPr bwMode="auto">
            <a:xfrm rot="21540000" flipV="1">
              <a:off x="4121600" y="5550540"/>
              <a:ext cx="1375770" cy="0"/>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693" name="Line 21"/>
            <p:cNvSpPr>
              <a:spLocks noChangeShapeType="1"/>
            </p:cNvSpPr>
            <p:nvPr/>
          </p:nvSpPr>
          <p:spPr bwMode="auto">
            <a:xfrm rot="21540000" flipV="1">
              <a:off x="5492133" y="4960923"/>
              <a:ext cx="1042302" cy="569844"/>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114" name="TextBox 113"/>
            <p:cNvSpPr txBox="1"/>
            <p:nvPr/>
          </p:nvSpPr>
          <p:spPr bwMode="auto">
            <a:xfrm rot="21540000">
              <a:off x="4029068" y="5115518"/>
              <a:ext cx="1456081" cy="348737"/>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OUTCOME</a:t>
              </a:r>
            </a:p>
          </p:txBody>
        </p:sp>
      </p:grpSp>
      <p:grpSp>
        <p:nvGrpSpPr>
          <p:cNvPr id="19" name="Group 114"/>
          <p:cNvGrpSpPr>
            <a:grpSpLocks/>
          </p:cNvGrpSpPr>
          <p:nvPr/>
        </p:nvGrpSpPr>
        <p:grpSpPr bwMode="auto">
          <a:xfrm rot="2012174">
            <a:off x="7040563" y="4375150"/>
            <a:ext cx="1333500" cy="849313"/>
            <a:chOff x="4029068" y="4586699"/>
            <a:chExt cx="1468240" cy="963841"/>
          </a:xfrm>
        </p:grpSpPr>
        <p:sp>
          <p:nvSpPr>
            <p:cNvPr id="70689" name="Line 18"/>
            <p:cNvSpPr>
              <a:spLocks noChangeShapeType="1"/>
            </p:cNvSpPr>
            <p:nvPr/>
          </p:nvSpPr>
          <p:spPr bwMode="auto">
            <a:xfrm rot="21540000" flipV="1">
              <a:off x="4118004" y="5550667"/>
              <a:ext cx="1375602" cy="0"/>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690" name="Line 21"/>
            <p:cNvSpPr>
              <a:spLocks noChangeShapeType="1"/>
            </p:cNvSpPr>
            <p:nvPr/>
          </p:nvSpPr>
          <p:spPr bwMode="auto">
            <a:xfrm rot="-60000" flipH="1" flipV="1">
              <a:off x="5105459" y="4584933"/>
              <a:ext cx="381043" cy="954833"/>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118" name="TextBox 117"/>
            <p:cNvSpPr txBox="1"/>
            <p:nvPr/>
          </p:nvSpPr>
          <p:spPr bwMode="auto">
            <a:xfrm rot="21540000">
              <a:off x="4026951" y="5113950"/>
              <a:ext cx="1457753" cy="349505"/>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OUTCOME</a:t>
              </a:r>
            </a:p>
          </p:txBody>
        </p:sp>
      </p:grpSp>
      <p:grpSp>
        <p:nvGrpSpPr>
          <p:cNvPr id="20" name="Group 118"/>
          <p:cNvGrpSpPr>
            <a:grpSpLocks/>
          </p:cNvGrpSpPr>
          <p:nvPr/>
        </p:nvGrpSpPr>
        <p:grpSpPr bwMode="auto">
          <a:xfrm>
            <a:off x="3662363" y="4119563"/>
            <a:ext cx="1335087" cy="719137"/>
            <a:chOff x="4029068" y="4737560"/>
            <a:chExt cx="1468240" cy="812980"/>
          </a:xfrm>
        </p:grpSpPr>
        <p:sp>
          <p:nvSpPr>
            <p:cNvPr id="70686" name="Line 18"/>
            <p:cNvSpPr>
              <a:spLocks noChangeShapeType="1"/>
            </p:cNvSpPr>
            <p:nvPr/>
          </p:nvSpPr>
          <p:spPr bwMode="auto">
            <a:xfrm rot="21540000" flipV="1">
              <a:off x="4121596" y="5550540"/>
              <a:ext cx="1375712" cy="0"/>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687" name="Line 21"/>
            <p:cNvSpPr>
              <a:spLocks noChangeShapeType="1"/>
            </p:cNvSpPr>
            <p:nvPr/>
          </p:nvSpPr>
          <p:spPr bwMode="auto">
            <a:xfrm rot="-60000" flipH="1" flipV="1">
              <a:off x="4821673" y="4737560"/>
              <a:ext cx="668651" cy="805801"/>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124" name="TextBox 123"/>
            <p:cNvSpPr txBox="1"/>
            <p:nvPr/>
          </p:nvSpPr>
          <p:spPr bwMode="auto">
            <a:xfrm rot="21540000">
              <a:off x="4029068" y="5114438"/>
              <a:ext cx="1457765" cy="349958"/>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OUTCOME</a:t>
              </a:r>
            </a:p>
          </p:txBody>
        </p:sp>
      </p:grpSp>
      <p:grpSp>
        <p:nvGrpSpPr>
          <p:cNvPr id="21" name="Group 126"/>
          <p:cNvGrpSpPr>
            <a:grpSpLocks/>
          </p:cNvGrpSpPr>
          <p:nvPr/>
        </p:nvGrpSpPr>
        <p:grpSpPr bwMode="auto">
          <a:xfrm rot="-1089358">
            <a:off x="7285038" y="1895475"/>
            <a:ext cx="1335087" cy="2039938"/>
            <a:chOff x="4029068" y="3237192"/>
            <a:chExt cx="1468240" cy="2313348"/>
          </a:xfrm>
        </p:grpSpPr>
        <p:sp>
          <p:nvSpPr>
            <p:cNvPr id="70683" name="Line 18"/>
            <p:cNvSpPr>
              <a:spLocks noChangeShapeType="1"/>
            </p:cNvSpPr>
            <p:nvPr/>
          </p:nvSpPr>
          <p:spPr bwMode="auto">
            <a:xfrm rot="21540000" flipV="1">
              <a:off x="4115532" y="5541378"/>
              <a:ext cx="1375712" cy="0"/>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684" name="Line 21"/>
            <p:cNvSpPr>
              <a:spLocks noChangeShapeType="1"/>
            </p:cNvSpPr>
            <p:nvPr/>
          </p:nvSpPr>
          <p:spPr bwMode="auto">
            <a:xfrm rot="21540000" flipV="1">
              <a:off x="5445827" y="3191386"/>
              <a:ext cx="1746" cy="2300746"/>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130" name="TextBox 129"/>
            <p:cNvSpPr txBox="1"/>
            <p:nvPr/>
          </p:nvSpPr>
          <p:spPr bwMode="auto">
            <a:xfrm rot="21540000">
              <a:off x="4019505" y="5109137"/>
              <a:ext cx="1456020" cy="349252"/>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OUTCOME</a:t>
              </a:r>
            </a:p>
          </p:txBody>
        </p:sp>
      </p:grpSp>
      <p:grpSp>
        <p:nvGrpSpPr>
          <p:cNvPr id="22" name="Group 130"/>
          <p:cNvGrpSpPr>
            <a:grpSpLocks/>
          </p:cNvGrpSpPr>
          <p:nvPr/>
        </p:nvGrpSpPr>
        <p:grpSpPr bwMode="auto">
          <a:xfrm rot="2573326">
            <a:off x="5481638" y="530225"/>
            <a:ext cx="1335087" cy="715963"/>
            <a:chOff x="4029068" y="4737560"/>
            <a:chExt cx="1468240" cy="812980"/>
          </a:xfrm>
        </p:grpSpPr>
        <p:sp>
          <p:nvSpPr>
            <p:cNvPr id="70680" name="Line 18"/>
            <p:cNvSpPr>
              <a:spLocks noChangeShapeType="1"/>
            </p:cNvSpPr>
            <p:nvPr/>
          </p:nvSpPr>
          <p:spPr bwMode="auto">
            <a:xfrm rot="21540000" flipV="1">
              <a:off x="4116567" y="5546129"/>
              <a:ext cx="1375712" cy="0"/>
            </a:xfrm>
            <a:prstGeom prst="line">
              <a:avLst/>
            </a:prstGeom>
            <a:noFill/>
            <a:ln w="57150">
              <a:solidFill>
                <a:schemeClr val="accent6">
                  <a:lumMod val="50000"/>
                </a:schemeClr>
              </a:solidFill>
              <a:prstDash val="dash"/>
              <a:round/>
              <a:headEnd/>
              <a:tailEn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70681" name="Line 21"/>
            <p:cNvSpPr>
              <a:spLocks noChangeShapeType="1"/>
            </p:cNvSpPr>
            <p:nvPr/>
          </p:nvSpPr>
          <p:spPr bwMode="auto">
            <a:xfrm rot="-60000" flipH="1" flipV="1">
              <a:off x="4810599" y="4733407"/>
              <a:ext cx="670398" cy="805770"/>
            </a:xfrm>
            <a:prstGeom prst="line">
              <a:avLst/>
            </a:prstGeom>
            <a:noFill/>
            <a:ln w="57150">
              <a:solidFill>
                <a:schemeClr val="accent6">
                  <a:lumMod val="50000"/>
                </a:schemeClr>
              </a:solidFill>
              <a:prstDash val="dash"/>
              <a:round/>
              <a:headEnd/>
              <a:tailEnd type="arrow" w="med" len="med"/>
            </a:ln>
          </p:spPr>
          <p:txBody>
            <a:bodyPr wrap="none" anchor="ctr"/>
            <a:lstStyle/>
            <a:p>
              <a:pPr fontAlgn="auto">
                <a:spcBef>
                  <a:spcPts val="0"/>
                </a:spcBef>
                <a:spcAft>
                  <a:spcPts val="0"/>
                </a:spcAft>
                <a:defRPr/>
              </a:pPr>
              <a:endParaRPr lang="en-GB">
                <a:solidFill>
                  <a:schemeClr val="accent1">
                    <a:lumMod val="50000"/>
                  </a:schemeClr>
                </a:solidFill>
                <a:latin typeface="+mn-lt"/>
                <a:ea typeface="+mn-ea"/>
                <a:cs typeface="+mn-cs"/>
              </a:endParaRPr>
            </a:p>
          </p:txBody>
        </p:sp>
        <p:sp>
          <p:nvSpPr>
            <p:cNvPr id="134" name="TextBox 133"/>
            <p:cNvSpPr txBox="1"/>
            <p:nvPr/>
          </p:nvSpPr>
          <p:spPr bwMode="auto">
            <a:xfrm rot="21540000">
              <a:off x="4022404" y="5112238"/>
              <a:ext cx="1457765" cy="349707"/>
            </a:xfrm>
            <a:prstGeom prst="rect">
              <a:avLst/>
            </a:prstGeom>
            <a:noFill/>
            <a:ln>
              <a:noFill/>
            </a:ln>
          </p:spPr>
          <p:txBody>
            <a:bodyPr>
              <a:spAutoFit/>
            </a:bodyPr>
            <a:lstStyle/>
            <a:p>
              <a:pPr algn="ctr" fontAlgn="auto">
                <a:spcBef>
                  <a:spcPts val="0"/>
                </a:spcBef>
                <a:spcAft>
                  <a:spcPts val="0"/>
                </a:spcAft>
                <a:defRPr/>
              </a:pPr>
              <a:r>
                <a:rPr lang="en-GB" sz="1400" b="1" dirty="0">
                  <a:solidFill>
                    <a:schemeClr val="accent1">
                      <a:lumMod val="50000"/>
                    </a:schemeClr>
                  </a:solidFill>
                  <a:latin typeface="+mn-lt"/>
                  <a:ea typeface="+mn-ea"/>
                  <a:cs typeface="+mn-cs"/>
                </a:rPr>
                <a:t>OUTCOME</a:t>
              </a:r>
            </a:p>
          </p:txBody>
        </p:sp>
      </p:grpSp>
      <p:sp>
        <p:nvSpPr>
          <p:cNvPr id="21527" name="WordArt 8"/>
          <p:cNvSpPr>
            <a:spLocks noChangeArrowheads="1" noChangeShapeType="1" noTextEdit="1"/>
          </p:cNvSpPr>
          <p:nvPr/>
        </p:nvSpPr>
        <p:spPr bwMode="auto">
          <a:xfrm rot="-968385">
            <a:off x="7512050" y="1057275"/>
            <a:ext cx="1028700" cy="708025"/>
          </a:xfrm>
          <a:prstGeom prst="rect">
            <a:avLst/>
          </a:prstGeom>
        </p:spPr>
        <p:txBody>
          <a:bodyPr wrap="none" fromWordArt="1">
            <a:prstTxWarp prst="textSlantUp">
              <a:avLst>
                <a:gd name="adj" fmla="val 55556"/>
              </a:avLst>
            </a:prstTxWarp>
          </a:bodyPr>
          <a:lstStyle/>
          <a:p>
            <a:pPr algn="ctr"/>
            <a:r>
              <a:rPr lang="en-US" b="1" kern="10">
                <a:ln w="9525">
                  <a:noFill/>
                  <a:round/>
                  <a:headEnd/>
                  <a:tailEnd/>
                </a:ln>
                <a:solidFill>
                  <a:srgbClr val="254061"/>
                </a:solidFill>
                <a:latin typeface="+mn-lt"/>
                <a:ea typeface="+mn-lt"/>
                <a:cs typeface="+mn-lt"/>
              </a:rPr>
              <a:t>Vision</a:t>
            </a:r>
            <a:endParaRPr lang="en-NZ" b="1" kern="10">
              <a:ln w="9525">
                <a:noFill/>
                <a:round/>
                <a:headEnd/>
                <a:tailEnd/>
              </a:ln>
              <a:solidFill>
                <a:srgbClr val="254061"/>
              </a:solidFill>
              <a:latin typeface="+mn-lt"/>
              <a:ea typeface="+mn-lt"/>
              <a:cs typeface="+mn-lt"/>
            </a:endParaRPr>
          </a:p>
        </p:txBody>
      </p:sp>
      <p:sp>
        <p:nvSpPr>
          <p:cNvPr id="93" name="WordArt 7"/>
          <p:cNvSpPr>
            <a:spLocks noChangeArrowheads="1" noChangeShapeType="1" noTextEdit="1"/>
          </p:cNvSpPr>
          <p:nvPr/>
        </p:nvSpPr>
        <p:spPr bwMode="auto">
          <a:xfrm rot="-504316">
            <a:off x="508000" y="5911850"/>
            <a:ext cx="1028700" cy="708025"/>
          </a:xfrm>
          <a:prstGeom prst="rect">
            <a:avLst/>
          </a:prstGeom>
        </p:spPr>
        <p:txBody>
          <a:bodyPr wrap="none" fromWordArt="1">
            <a:prstTxWarp prst="textSlantUp">
              <a:avLst>
                <a:gd name="adj" fmla="val 55556"/>
              </a:avLst>
            </a:prstTxWarp>
          </a:bodyPr>
          <a:lstStyle/>
          <a:p>
            <a:pPr algn="ctr"/>
            <a:r>
              <a:rPr lang="en-US" b="1" kern="10">
                <a:ln w="9525">
                  <a:noFill/>
                  <a:round/>
                  <a:headEnd/>
                  <a:tailEnd/>
                </a:ln>
                <a:solidFill>
                  <a:srgbClr val="254061"/>
                </a:solidFill>
                <a:latin typeface="+mn-lt"/>
                <a:ea typeface="+mn-lt"/>
                <a:cs typeface="+mn-lt"/>
              </a:rPr>
              <a:t>Plan</a:t>
            </a:r>
            <a:endParaRPr lang="en-NZ" b="1" kern="10">
              <a:ln w="9525">
                <a:noFill/>
                <a:round/>
                <a:headEnd/>
                <a:tailEnd/>
              </a:ln>
              <a:solidFill>
                <a:srgbClr val="254061"/>
              </a:solidFill>
              <a:latin typeface="+mn-lt"/>
              <a:ea typeface="+mn-lt"/>
              <a:cs typeface="+mn-lt"/>
            </a:endParaRPr>
          </a:p>
        </p:txBody>
      </p:sp>
      <p:grpSp>
        <p:nvGrpSpPr>
          <p:cNvPr id="23" name="Group 13"/>
          <p:cNvGrpSpPr>
            <a:grpSpLocks/>
          </p:cNvGrpSpPr>
          <p:nvPr/>
        </p:nvGrpSpPr>
        <p:grpSpPr bwMode="auto">
          <a:xfrm>
            <a:off x="1530350" y="1897063"/>
            <a:ext cx="6684963" cy="4532312"/>
            <a:chOff x="1530350" y="1897063"/>
            <a:chExt cx="6684963" cy="4532312"/>
          </a:xfrm>
        </p:grpSpPr>
        <p:sp>
          <p:nvSpPr>
            <p:cNvPr id="95" name="Line 9"/>
            <p:cNvSpPr>
              <a:spLocks noChangeShapeType="1"/>
            </p:cNvSpPr>
            <p:nvPr/>
          </p:nvSpPr>
          <p:spPr bwMode="auto">
            <a:xfrm rot="21540000" flipV="1">
              <a:off x="1530350" y="1897063"/>
              <a:ext cx="6029325" cy="4056062"/>
            </a:xfrm>
            <a:prstGeom prst="line">
              <a:avLst/>
            </a:prstGeom>
            <a:noFill/>
            <a:ln w="38100">
              <a:solidFill>
                <a:srgbClr val="FFC000"/>
              </a:solidFill>
              <a:prstDash val="sysDot"/>
              <a:round/>
              <a:headEnd/>
              <a:tailEnd type="triangle" w="med" len="me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grpSp>
          <p:nvGrpSpPr>
            <p:cNvPr id="24" name="Group 38"/>
            <p:cNvGrpSpPr>
              <a:grpSpLocks/>
            </p:cNvGrpSpPr>
            <p:nvPr/>
          </p:nvGrpSpPr>
          <p:grpSpPr bwMode="auto">
            <a:xfrm>
              <a:off x="1571625" y="5967413"/>
              <a:ext cx="6643688" cy="461962"/>
              <a:chOff x="1571846" y="5967862"/>
              <a:chExt cx="6725622" cy="462119"/>
            </a:xfrm>
          </p:grpSpPr>
          <p:sp>
            <p:nvSpPr>
              <p:cNvPr id="36893" name="Text Box 129"/>
              <p:cNvSpPr txBox="1">
                <a:spLocks noChangeArrowheads="1"/>
              </p:cNvSpPr>
              <p:nvPr/>
            </p:nvSpPr>
            <p:spPr bwMode="auto">
              <a:xfrm>
                <a:off x="4464586" y="5967862"/>
                <a:ext cx="1054243" cy="462119"/>
              </a:xfrm>
              <a:prstGeom prst="rect">
                <a:avLst/>
              </a:prstGeom>
              <a:noFill/>
              <a:ln w="9525">
                <a:noFill/>
                <a:miter lim="800000"/>
                <a:headEnd/>
                <a:tailEnd/>
              </a:ln>
            </p:spPr>
            <p:txBody>
              <a:bodyPr>
                <a:prstTxWarp prst="textNoShape">
                  <a:avLst/>
                </a:prstTxWarp>
                <a:spAutoFit/>
              </a:bodyPr>
              <a:lstStyle/>
              <a:p>
                <a:pPr>
                  <a:spcBef>
                    <a:spcPct val="50000"/>
                  </a:spcBef>
                  <a:buClr>
                    <a:schemeClr val="tx2"/>
                  </a:buClr>
                  <a:buFont typeface="Monotype Sorts" charset="2"/>
                  <a:buNone/>
                </a:pPr>
                <a:r>
                  <a:rPr lang="en-GB" sz="2400" b="1" i="1">
                    <a:solidFill>
                      <a:srgbClr val="254061"/>
                    </a:solidFill>
                    <a:latin typeface="Calibri" charset="0"/>
                    <a:ea typeface="Calibri" charset="0"/>
                    <a:cs typeface="Calibri" charset="0"/>
                  </a:rPr>
                  <a:t>Time</a:t>
                </a:r>
                <a:endParaRPr lang="en-US" sz="2400" b="1" i="1">
                  <a:solidFill>
                    <a:srgbClr val="254061"/>
                  </a:solidFill>
                  <a:latin typeface="Calibri" charset="0"/>
                  <a:ea typeface="Calibri" charset="0"/>
                  <a:cs typeface="Calibri" charset="0"/>
                </a:endParaRPr>
              </a:p>
            </p:txBody>
          </p:sp>
          <p:sp>
            <p:nvSpPr>
              <p:cNvPr id="98" name="Line 9"/>
              <p:cNvSpPr>
                <a:spLocks noChangeShapeType="1"/>
              </p:cNvSpPr>
              <p:nvPr/>
            </p:nvSpPr>
            <p:spPr bwMode="auto">
              <a:xfrm rot="-60000">
                <a:off x="1571846" y="5972626"/>
                <a:ext cx="6725622" cy="85754"/>
              </a:xfrm>
              <a:prstGeom prst="line">
                <a:avLst/>
              </a:prstGeom>
              <a:noFill/>
              <a:ln w="38100">
                <a:solidFill>
                  <a:srgbClr val="FFC000"/>
                </a:solidFill>
                <a:prstDash val="sysDot"/>
                <a:round/>
                <a:headEnd/>
                <a:tailEnd type="triangle" w="med" len="med"/>
              </a:ln>
            </p:spPr>
            <p:txBody>
              <a:bodyPr wrap="none" anchor="ctr"/>
              <a:lstStyle/>
              <a:p>
                <a:pPr fontAlgn="auto">
                  <a:spcBef>
                    <a:spcPts val="0"/>
                  </a:spcBef>
                  <a:spcAft>
                    <a:spcPts val="0"/>
                  </a:spcAft>
                  <a:defRPr/>
                </a:pPr>
                <a:endParaRPr lang="en-GB" b="1">
                  <a:solidFill>
                    <a:schemeClr val="accent1">
                      <a:lumMod val="50000"/>
                    </a:schemeClr>
                  </a:solidFill>
                  <a:latin typeface="+mn-lt"/>
                  <a:ea typeface="+mn-ea"/>
                  <a:cs typeface="+mn-cs"/>
                </a:endParaRPr>
              </a:p>
            </p:txBody>
          </p:sp>
        </p:grpSp>
      </p:grpSp>
      <p:sp>
        <p:nvSpPr>
          <p:cNvPr id="36890" name="Title 93"/>
          <p:cNvSpPr txBox="1">
            <a:spLocks/>
          </p:cNvSpPr>
          <p:nvPr/>
        </p:nvSpPr>
        <p:spPr bwMode="auto">
          <a:xfrm>
            <a:off x="-53975" y="76200"/>
            <a:ext cx="8207375" cy="1143000"/>
          </a:xfrm>
          <a:prstGeom prst="rect">
            <a:avLst/>
          </a:prstGeom>
          <a:noFill/>
          <a:ln w="9525">
            <a:noFill/>
            <a:miter lim="800000"/>
            <a:headEnd/>
            <a:tailEnd/>
          </a:ln>
        </p:spPr>
        <p:txBody>
          <a:bodyPr>
            <a:prstTxWarp prst="textNoShape">
              <a:avLst/>
            </a:prstTxWarp>
          </a:bodyPr>
          <a:lstStyle/>
          <a:p>
            <a:pPr eaLnBrk="0" hangingPunct="0"/>
            <a:r>
              <a:rPr lang="en-GB" sz="4400" i="1" dirty="0">
                <a:solidFill>
                  <a:srgbClr val="0070C0"/>
                </a:solidFill>
                <a:latin typeface="Calibri" charset="0"/>
              </a:rPr>
              <a:t>…looks like this</a:t>
            </a:r>
          </a:p>
        </p:txBody>
      </p:sp>
      <p:sp>
        <p:nvSpPr>
          <p:cNvPr id="94" name="Footer Placeholder 2"/>
          <p:cNvSpPr txBox="1">
            <a:spLocks/>
          </p:cNvSpPr>
          <p:nvPr/>
        </p:nvSpPr>
        <p:spPr bwMode="auto">
          <a:xfrm>
            <a:off x="3733800" y="6400800"/>
            <a:ext cx="1905000" cy="457200"/>
          </a:xfrm>
          <a:prstGeom prst="rect">
            <a:avLst/>
          </a:prstGeom>
          <a:noFill/>
          <a:ln w="9525">
            <a:noFill/>
            <a:miter lim="800000"/>
            <a:headEnd/>
            <a:tailEnd/>
          </a:ln>
        </p:spPr>
        <p:txBody>
          <a:bodyPr>
            <a:prstTxWarp prst="textNoShape">
              <a:avLst/>
            </a:prstTxWarp>
          </a:bodyPr>
          <a:lstStyle/>
          <a:p>
            <a:pPr algn="ctr" eaLnBrk="0" hangingPunct="0"/>
            <a:r>
              <a:rPr lang="en-US" sz="1000" b="1" dirty="0" smtClean="0">
                <a:solidFill>
                  <a:srgbClr val="254061"/>
                </a:solidFill>
                <a:latin typeface="Calibri" charset="0"/>
              </a:rPr>
              <a:t>Source R </a:t>
            </a:r>
            <a:r>
              <a:rPr lang="en-US" sz="1000" b="1" dirty="0" err="1" smtClean="0">
                <a:solidFill>
                  <a:srgbClr val="254061"/>
                </a:solidFill>
                <a:latin typeface="Calibri" charset="0"/>
              </a:rPr>
              <a:t>Grau</a:t>
            </a:r>
            <a:r>
              <a:rPr lang="en-US" sz="1000" b="1" dirty="0" smtClean="0">
                <a:solidFill>
                  <a:srgbClr val="254061"/>
                </a:solidFill>
                <a:latin typeface="Calibri" charset="0"/>
              </a:rPr>
              <a:t>-Wilson &amp; Wehipeihana 2011</a:t>
            </a:r>
          </a:p>
          <a:p>
            <a:pPr algn="ctr" eaLnBrk="0" hangingPunct="0"/>
            <a:endParaRPr lang="en-US" sz="1000" b="1" dirty="0">
              <a:solidFill>
                <a:srgbClr val="254061"/>
              </a:solidFill>
              <a:latin typeface="Calibri"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path" presetSubtype="0" accel="50000" decel="50000" fill="hold" nodeType="afterEffect">
                                  <p:stCondLst>
                                    <p:cond delay="0"/>
                                  </p:stCondLst>
                                  <p:childTnLst>
                                    <p:animMotion origin="layout" path="M -0.00139 -0.00185 L -0.12621 -4.44444E-6 " pathEditMode="fixed" rAng="0" ptsTypes="AA">
                                      <p:cBhvr>
                                        <p:cTn id="6" dur="250" fill="hold"/>
                                        <p:tgtEl>
                                          <p:spTgt spid="23"/>
                                        </p:tgtEl>
                                        <p:attrNameLst>
                                          <p:attrName>ppt_x</p:attrName>
                                          <p:attrName>ppt_y</p:attrName>
                                        </p:attrNameLst>
                                      </p:cBhvr>
                                      <p:rCtr x="-63" y="1"/>
                                    </p:animMotion>
                                  </p:childTnLst>
                                </p:cTn>
                              </p:par>
                            </p:childTnLst>
                          </p:cTn>
                        </p:par>
                        <p:par>
                          <p:cTn id="7" fill="hold">
                            <p:stCondLst>
                              <p:cond delay="250"/>
                            </p:stCondLst>
                            <p:childTnLst>
                              <p:par>
                                <p:cTn id="8" presetID="64" presetClass="path" presetSubtype="0" accel="50000" decel="50000" fill="hold" grpId="0" nodeType="afterEffect">
                                  <p:stCondLst>
                                    <p:cond delay="0"/>
                                  </p:stCondLst>
                                  <p:childTnLst>
                                    <p:animMotion origin="layout" path="M 2.22222E-6 2.96296E-6 L 0.00017 -0.09422 " pathEditMode="relative" rAng="0" ptsTypes="AA">
                                      <p:cBhvr>
                                        <p:cTn id="9" dur="250" fill="hold"/>
                                        <p:tgtEl>
                                          <p:spTgt spid="21527"/>
                                        </p:tgtEl>
                                        <p:attrNameLst>
                                          <p:attrName>ppt_x</p:attrName>
                                          <p:attrName>ppt_y</p:attrName>
                                        </p:attrNameLst>
                                      </p:cBhvr>
                                      <p:rCtr x="0" y="-47"/>
                                    </p:animMotion>
                                  </p:childTnLst>
                                </p:cTn>
                              </p:par>
                            </p:childTnLst>
                          </p:cTn>
                        </p:par>
                        <p:par>
                          <p:cTn id="10" fill="hold" nodeType="afterGroup">
                            <p:stCondLst>
                              <p:cond delay="500"/>
                            </p:stCondLst>
                            <p:childTnLst>
                              <p:par>
                                <p:cTn id="11" presetID="22" presetClass="entr" presetSubtype="4"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250"/>
                                        <p:tgtEl>
                                          <p:spTgt spid="8"/>
                                        </p:tgtEl>
                                      </p:cBhvr>
                                    </p:animEffect>
                                  </p:childTnLst>
                                </p:cTn>
                              </p:par>
                            </p:childTnLst>
                          </p:cTn>
                        </p:par>
                        <p:par>
                          <p:cTn id="14" fill="hold">
                            <p:stCondLst>
                              <p:cond delay="750"/>
                            </p:stCondLst>
                            <p:childTnLst>
                              <p:par>
                                <p:cTn id="15" presetID="22" presetClass="entr" presetSubtype="4"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250"/>
                                        <p:tgtEl>
                                          <p:spTgt spid="10"/>
                                        </p:tgtEl>
                                      </p:cBhvr>
                                    </p:animEffect>
                                  </p:childTnLst>
                                </p:cTn>
                              </p:par>
                            </p:childTnLst>
                          </p:cTn>
                        </p:par>
                        <p:par>
                          <p:cTn id="18" fill="hold" nodeType="afterGroup">
                            <p:stCondLst>
                              <p:cond delay="1000"/>
                            </p:stCondLst>
                            <p:childTnLst>
                              <p:par>
                                <p:cTn id="19" presetID="22" presetClass="entr" presetSubtype="4"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250"/>
                                        <p:tgtEl>
                                          <p:spTgt spid="9"/>
                                        </p:tgtEl>
                                      </p:cBhvr>
                                    </p:animEffect>
                                  </p:childTnLst>
                                </p:cTn>
                              </p:par>
                            </p:childTnLst>
                          </p:cTn>
                        </p:par>
                        <p:par>
                          <p:cTn id="22" fill="hold" nodeType="afterGroup">
                            <p:stCondLst>
                              <p:cond delay="1250"/>
                            </p:stCondLst>
                            <p:childTnLst>
                              <p:par>
                                <p:cTn id="23" presetID="22" presetClass="entr" presetSubtype="4"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250"/>
                                        <p:tgtEl>
                                          <p:spTgt spid="6"/>
                                        </p:tgtEl>
                                      </p:cBhvr>
                                    </p:animEffect>
                                  </p:childTnLst>
                                </p:cTn>
                              </p:par>
                            </p:childTnLst>
                          </p:cTn>
                        </p:par>
                        <p:par>
                          <p:cTn id="26" fill="hold" nodeType="withGroup">
                            <p:stCondLst>
                              <p:cond delay="1500"/>
                            </p:stCondLst>
                            <p:childTnLst>
                              <p:par>
                                <p:cTn id="27" presetID="56" presetClass="exit" presetSubtype="0" fill="hold" grpId="0" nodeType="afterEffect">
                                  <p:stCondLst>
                                    <p:cond delay="0"/>
                                  </p:stCondLst>
                                  <p:iterate type="lt">
                                    <p:tmPct val="10000"/>
                                  </p:iterate>
                                  <p:childTnLst>
                                    <p:anim from="(ppt_w)" to="(-ppt_w*2)" calcmode="lin" valueType="num">
                                      <p:cBhvr rctx="PPT">
                                        <p:cTn id="28" dur="125" autoRev="1">
                                          <p:stCondLst>
                                            <p:cond delay="0"/>
                                          </p:stCondLst>
                                        </p:cTn>
                                        <p:tgtEl>
                                          <p:spTgt spid="93"/>
                                        </p:tgtEl>
                                        <p:attrNameLst>
                                          <p:attrName>ppt_w</p:attrName>
                                        </p:attrNameLst>
                                      </p:cBhvr>
                                    </p:anim>
                                    <p:anim by="(ppt_w*0.50)" calcmode="lin" valueType="num">
                                      <p:cBhvr>
                                        <p:cTn id="29" dur="125" decel="50000" autoRev="1">
                                          <p:stCondLst>
                                            <p:cond delay="0"/>
                                          </p:stCondLst>
                                        </p:cTn>
                                        <p:tgtEl>
                                          <p:spTgt spid="93"/>
                                        </p:tgtEl>
                                        <p:attrNameLst>
                                          <p:attrName>ppt_x</p:attrName>
                                        </p:attrNameLst>
                                      </p:cBhvr>
                                    </p:anim>
                                    <p:anim from="(ppt_y)" to="(1+ppt_h/2)" calcmode="lin" valueType="num">
                                      <p:cBhvr>
                                        <p:cTn id="30" dur="250">
                                          <p:stCondLst>
                                            <p:cond delay="0"/>
                                          </p:stCondLst>
                                        </p:cTn>
                                        <p:tgtEl>
                                          <p:spTgt spid="93"/>
                                        </p:tgtEl>
                                        <p:attrNameLst>
                                          <p:attrName>ppt_y</p:attrName>
                                        </p:attrNameLst>
                                      </p:cBhvr>
                                    </p:anim>
                                    <p:animRot by="21600000">
                                      <p:cBhvr>
                                        <p:cTn id="31" dur="250">
                                          <p:stCondLst>
                                            <p:cond delay="0"/>
                                          </p:stCondLst>
                                        </p:cTn>
                                        <p:tgtEl>
                                          <p:spTgt spid="93"/>
                                        </p:tgtEl>
                                        <p:attrNameLst>
                                          <p:attrName>r</p:attrName>
                                        </p:attrNameLst>
                                      </p:cBhvr>
                                    </p:animRot>
                                    <p:set>
                                      <p:cBhvr>
                                        <p:cTn id="32" dur="1" fill="hold">
                                          <p:stCondLst>
                                            <p:cond delay="249"/>
                                          </p:stCondLst>
                                        </p:cTn>
                                        <p:tgtEl>
                                          <p:spTgt spid="93"/>
                                        </p:tgtEl>
                                        <p:attrNameLst>
                                          <p:attrName>style.visibility</p:attrName>
                                        </p:attrNameLst>
                                      </p:cBhvr>
                                      <p:to>
                                        <p:strVal val="hidden"/>
                                      </p:to>
                                    </p:set>
                                  </p:childTnLst>
                                </p:cTn>
                              </p:par>
                            </p:childTnLst>
                          </p:cTn>
                        </p:par>
                        <p:par>
                          <p:cTn id="33" fill="hold" nodeType="afterGroup">
                            <p:stCondLst>
                              <p:cond delay="1825"/>
                            </p:stCondLst>
                            <p:childTnLst>
                              <p:par>
                                <p:cTn id="34" presetID="22" presetClass="entr" presetSubtype="4" fill="hold" nodeType="after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down)">
                                      <p:cBhvr>
                                        <p:cTn id="36" dur="250"/>
                                        <p:tgtEl>
                                          <p:spTgt spid="5"/>
                                        </p:tgtEl>
                                      </p:cBhvr>
                                    </p:animEffect>
                                  </p:childTnLst>
                                </p:cTn>
                              </p:par>
                            </p:childTnLst>
                          </p:cTn>
                        </p:par>
                        <p:par>
                          <p:cTn id="37" fill="hold" nodeType="afterGroup">
                            <p:stCondLst>
                              <p:cond delay="2075"/>
                            </p:stCondLst>
                            <p:childTnLst>
                              <p:par>
                                <p:cTn id="38" presetID="22" presetClass="entr" presetSubtype="4" fill="hold"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down)">
                                      <p:cBhvr>
                                        <p:cTn id="40" dur="250"/>
                                        <p:tgtEl>
                                          <p:spTgt spid="4"/>
                                        </p:tgtEl>
                                      </p:cBhvr>
                                    </p:animEffect>
                                  </p:childTnLst>
                                </p:cTn>
                              </p:par>
                            </p:childTnLst>
                          </p:cTn>
                        </p:par>
                        <p:par>
                          <p:cTn id="41" fill="hold" nodeType="afterGroup">
                            <p:stCondLst>
                              <p:cond delay="2325"/>
                            </p:stCondLst>
                            <p:childTnLst>
                              <p:par>
                                <p:cTn id="42" presetID="22" presetClass="entr" presetSubtype="8" fill="hold"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left)">
                                      <p:cBhvr>
                                        <p:cTn id="44" dur="250"/>
                                        <p:tgtEl>
                                          <p:spTgt spid="13"/>
                                        </p:tgtEl>
                                      </p:cBhvr>
                                    </p:animEffect>
                                  </p:childTnLst>
                                </p:cTn>
                              </p:par>
                            </p:childTnLst>
                          </p:cTn>
                        </p:par>
                        <p:par>
                          <p:cTn id="45" fill="hold" nodeType="afterGroup">
                            <p:stCondLst>
                              <p:cond delay="2575"/>
                            </p:stCondLst>
                            <p:childTnLst>
                              <p:par>
                                <p:cTn id="46" presetID="22" presetClass="entr" presetSubtype="4" fill="hold" nodeType="after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ipe(down)">
                                      <p:cBhvr>
                                        <p:cTn id="48" dur="250"/>
                                        <p:tgtEl>
                                          <p:spTgt spid="7"/>
                                        </p:tgtEl>
                                      </p:cBhvr>
                                    </p:animEffect>
                                  </p:childTnLst>
                                </p:cTn>
                              </p:par>
                            </p:childTnLst>
                          </p:cTn>
                        </p:par>
                        <p:par>
                          <p:cTn id="49" fill="hold" nodeType="afterGroup">
                            <p:stCondLst>
                              <p:cond delay="2825"/>
                            </p:stCondLst>
                            <p:childTnLst>
                              <p:par>
                                <p:cTn id="50" presetID="22" presetClass="entr" presetSubtype="4" fill="hold" nodeType="afterEffect">
                                  <p:stCondLst>
                                    <p:cond delay="0"/>
                                  </p:stCondLst>
                                  <p:childTnLst>
                                    <p:set>
                                      <p:cBhvr>
                                        <p:cTn id="51" dur="1" fill="hold">
                                          <p:stCondLst>
                                            <p:cond delay="0"/>
                                          </p:stCondLst>
                                        </p:cTn>
                                        <p:tgtEl>
                                          <p:spTgt spid="91"/>
                                        </p:tgtEl>
                                        <p:attrNameLst>
                                          <p:attrName>style.visibility</p:attrName>
                                        </p:attrNameLst>
                                      </p:cBhvr>
                                      <p:to>
                                        <p:strVal val="visible"/>
                                      </p:to>
                                    </p:set>
                                    <p:animEffect transition="in" filter="wipe(down)">
                                      <p:cBhvr>
                                        <p:cTn id="52" dur="250"/>
                                        <p:tgtEl>
                                          <p:spTgt spid="91"/>
                                        </p:tgtEl>
                                      </p:cBhvr>
                                    </p:animEffect>
                                  </p:childTnLst>
                                </p:cTn>
                              </p:par>
                            </p:childTnLst>
                          </p:cTn>
                        </p:par>
                        <p:par>
                          <p:cTn id="53" fill="hold" nodeType="afterGroup">
                            <p:stCondLst>
                              <p:cond delay="3075"/>
                            </p:stCondLst>
                            <p:childTnLst>
                              <p:par>
                                <p:cTn id="54" presetID="22" presetClass="entr" presetSubtype="8" fill="hold" nodeType="after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wipe(left)">
                                      <p:cBhvr>
                                        <p:cTn id="56" dur="250"/>
                                        <p:tgtEl>
                                          <p:spTgt spid="12"/>
                                        </p:tgtEl>
                                      </p:cBhvr>
                                    </p:animEffect>
                                  </p:childTnLst>
                                </p:cTn>
                              </p:par>
                            </p:childTnLst>
                          </p:cTn>
                        </p:par>
                        <p:par>
                          <p:cTn id="57" fill="hold" nodeType="afterGroup">
                            <p:stCondLst>
                              <p:cond delay="3325"/>
                            </p:stCondLst>
                            <p:childTnLst>
                              <p:par>
                                <p:cTn id="58" presetID="22" presetClass="entr" presetSubtype="8" fill="hold" nodeType="after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wipe(left)">
                                      <p:cBhvr>
                                        <p:cTn id="60" dur="250"/>
                                        <p:tgtEl>
                                          <p:spTgt spid="16"/>
                                        </p:tgtEl>
                                      </p:cBhvr>
                                    </p:animEffect>
                                  </p:childTnLst>
                                </p:cTn>
                              </p:par>
                            </p:childTnLst>
                          </p:cTn>
                        </p:par>
                        <p:par>
                          <p:cTn id="61" fill="hold" nodeType="afterGroup">
                            <p:stCondLst>
                              <p:cond delay="3575"/>
                            </p:stCondLst>
                            <p:childTnLst>
                              <p:par>
                                <p:cTn id="62" presetID="22" presetClass="entr" presetSubtype="2" fill="hold" nodeType="after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wipe(right)">
                                      <p:cBhvr>
                                        <p:cTn id="64" dur="250"/>
                                        <p:tgtEl>
                                          <p:spTgt spid="20"/>
                                        </p:tgtEl>
                                      </p:cBhvr>
                                    </p:animEffect>
                                  </p:childTnLst>
                                </p:cTn>
                              </p:par>
                            </p:childTnLst>
                          </p:cTn>
                        </p:par>
                        <p:par>
                          <p:cTn id="65" fill="hold" nodeType="afterGroup">
                            <p:stCondLst>
                              <p:cond delay="3825"/>
                            </p:stCondLst>
                            <p:childTnLst>
                              <p:par>
                                <p:cTn id="66" presetID="22" presetClass="entr" presetSubtype="4" fill="hold" nodeType="after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wipe(down)">
                                      <p:cBhvr>
                                        <p:cTn id="68" dur="250"/>
                                        <p:tgtEl>
                                          <p:spTgt spid="15"/>
                                        </p:tgtEl>
                                      </p:cBhvr>
                                    </p:animEffect>
                                  </p:childTnLst>
                                </p:cTn>
                              </p:par>
                            </p:childTnLst>
                          </p:cTn>
                        </p:par>
                        <p:par>
                          <p:cTn id="69" fill="hold" nodeType="afterGroup">
                            <p:stCondLst>
                              <p:cond delay="4075"/>
                            </p:stCondLst>
                            <p:childTnLst>
                              <p:par>
                                <p:cTn id="70" presetID="8" presetClass="entr" presetSubtype="16" fill="hold" nodeType="after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diamond(in)">
                                      <p:cBhvr>
                                        <p:cTn id="72" dur="250"/>
                                        <p:tgtEl>
                                          <p:spTgt spid="19"/>
                                        </p:tgtEl>
                                      </p:cBhvr>
                                    </p:animEffect>
                                  </p:childTnLst>
                                </p:cTn>
                              </p:par>
                            </p:childTnLst>
                          </p:cTn>
                        </p:par>
                        <p:par>
                          <p:cTn id="73" fill="hold" nodeType="afterGroup">
                            <p:stCondLst>
                              <p:cond delay="4325"/>
                            </p:stCondLst>
                            <p:childTnLst>
                              <p:par>
                                <p:cTn id="74" presetID="8" presetClass="entr" presetSubtype="16" fill="hold" nodeType="after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diamond(in)">
                                      <p:cBhvr>
                                        <p:cTn id="76" dur="250"/>
                                        <p:tgtEl>
                                          <p:spTgt spid="17"/>
                                        </p:tgtEl>
                                      </p:cBhvr>
                                    </p:animEffect>
                                  </p:childTnLst>
                                </p:cTn>
                              </p:par>
                            </p:childTnLst>
                          </p:cTn>
                        </p:par>
                        <p:par>
                          <p:cTn id="77" fill="hold" nodeType="afterGroup">
                            <p:stCondLst>
                              <p:cond delay="4575"/>
                            </p:stCondLst>
                            <p:childTnLst>
                              <p:par>
                                <p:cTn id="78" presetID="22" presetClass="entr" presetSubtype="4" fill="hold" nodeType="afterEffect">
                                  <p:stCondLst>
                                    <p:cond delay="0"/>
                                  </p:stCondLst>
                                  <p:childTnLst>
                                    <p:set>
                                      <p:cBhvr>
                                        <p:cTn id="79" dur="1" fill="hold">
                                          <p:stCondLst>
                                            <p:cond delay="0"/>
                                          </p:stCondLst>
                                        </p:cTn>
                                        <p:tgtEl>
                                          <p:spTgt spid="2"/>
                                        </p:tgtEl>
                                        <p:attrNameLst>
                                          <p:attrName>style.visibility</p:attrName>
                                        </p:attrNameLst>
                                      </p:cBhvr>
                                      <p:to>
                                        <p:strVal val="visible"/>
                                      </p:to>
                                    </p:set>
                                    <p:animEffect transition="in" filter="wipe(down)">
                                      <p:cBhvr>
                                        <p:cTn id="80" dur="250"/>
                                        <p:tgtEl>
                                          <p:spTgt spid="2"/>
                                        </p:tgtEl>
                                      </p:cBhvr>
                                    </p:animEffect>
                                  </p:childTnLst>
                                </p:cTn>
                              </p:par>
                            </p:childTnLst>
                          </p:cTn>
                        </p:par>
                        <p:par>
                          <p:cTn id="81" fill="hold" nodeType="afterGroup">
                            <p:stCondLst>
                              <p:cond delay="4825"/>
                            </p:stCondLst>
                            <p:childTnLst>
                              <p:par>
                                <p:cTn id="82" presetID="22" presetClass="entr" presetSubtype="4" fill="hold" nodeType="after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wipe(down)">
                                      <p:cBhvr>
                                        <p:cTn id="84" dur="250"/>
                                        <p:tgtEl>
                                          <p:spTgt spid="18"/>
                                        </p:tgtEl>
                                      </p:cBhvr>
                                    </p:animEffect>
                                  </p:childTnLst>
                                </p:cTn>
                              </p:par>
                            </p:childTnLst>
                          </p:cTn>
                        </p:par>
                        <p:par>
                          <p:cTn id="85" fill="hold" nodeType="afterGroup">
                            <p:stCondLst>
                              <p:cond delay="5075"/>
                            </p:stCondLst>
                            <p:childTnLst>
                              <p:par>
                                <p:cTn id="86" presetID="22" presetClass="entr" presetSubtype="4" fill="hold" nodeType="afterEffect">
                                  <p:stCondLst>
                                    <p:cond delay="0"/>
                                  </p:stCondLst>
                                  <p:childTnLst>
                                    <p:set>
                                      <p:cBhvr>
                                        <p:cTn id="87" dur="1" fill="hold">
                                          <p:stCondLst>
                                            <p:cond delay="0"/>
                                          </p:stCondLst>
                                        </p:cTn>
                                        <p:tgtEl>
                                          <p:spTgt spid="3"/>
                                        </p:tgtEl>
                                        <p:attrNameLst>
                                          <p:attrName>style.visibility</p:attrName>
                                        </p:attrNameLst>
                                      </p:cBhvr>
                                      <p:to>
                                        <p:strVal val="visible"/>
                                      </p:to>
                                    </p:set>
                                    <p:animEffect transition="in" filter="wipe(down)">
                                      <p:cBhvr>
                                        <p:cTn id="88" dur="250"/>
                                        <p:tgtEl>
                                          <p:spTgt spid="3"/>
                                        </p:tgtEl>
                                      </p:cBhvr>
                                    </p:animEffect>
                                  </p:childTnLst>
                                </p:cTn>
                              </p:par>
                            </p:childTnLst>
                          </p:cTn>
                        </p:par>
                        <p:par>
                          <p:cTn id="89" fill="hold" nodeType="afterGroup">
                            <p:stCondLst>
                              <p:cond delay="5325"/>
                            </p:stCondLst>
                            <p:childTnLst>
                              <p:par>
                                <p:cTn id="90" presetID="22" presetClass="entr" presetSubtype="4" fill="hold" nodeType="afterEffect">
                                  <p:stCondLst>
                                    <p:cond delay="0"/>
                                  </p:stCondLst>
                                  <p:childTnLst>
                                    <p:set>
                                      <p:cBhvr>
                                        <p:cTn id="91" dur="1" fill="hold">
                                          <p:stCondLst>
                                            <p:cond delay="0"/>
                                          </p:stCondLst>
                                        </p:cTn>
                                        <p:tgtEl>
                                          <p:spTgt spid="21"/>
                                        </p:tgtEl>
                                        <p:attrNameLst>
                                          <p:attrName>style.visibility</p:attrName>
                                        </p:attrNameLst>
                                      </p:cBhvr>
                                      <p:to>
                                        <p:strVal val="visible"/>
                                      </p:to>
                                    </p:set>
                                    <p:animEffect transition="in" filter="wipe(down)">
                                      <p:cBhvr>
                                        <p:cTn id="92" dur="250"/>
                                        <p:tgtEl>
                                          <p:spTgt spid="21"/>
                                        </p:tgtEl>
                                      </p:cBhvr>
                                    </p:animEffect>
                                  </p:childTnLst>
                                </p:cTn>
                              </p:par>
                            </p:childTnLst>
                          </p:cTn>
                        </p:par>
                        <p:par>
                          <p:cTn id="93" fill="hold" nodeType="afterGroup">
                            <p:stCondLst>
                              <p:cond delay="5575"/>
                            </p:stCondLst>
                            <p:childTnLst>
                              <p:par>
                                <p:cTn id="94" presetID="22" presetClass="entr" presetSubtype="4" fill="hold" nodeType="afterEffect">
                                  <p:stCondLst>
                                    <p:cond delay="0"/>
                                  </p:stCondLst>
                                  <p:childTnLst>
                                    <p:set>
                                      <p:cBhvr>
                                        <p:cTn id="95" dur="1" fill="hold">
                                          <p:stCondLst>
                                            <p:cond delay="0"/>
                                          </p:stCondLst>
                                        </p:cTn>
                                        <p:tgtEl>
                                          <p:spTgt spid="22"/>
                                        </p:tgtEl>
                                        <p:attrNameLst>
                                          <p:attrName>style.visibility</p:attrName>
                                        </p:attrNameLst>
                                      </p:cBhvr>
                                      <p:to>
                                        <p:strVal val="visible"/>
                                      </p:to>
                                    </p:set>
                                    <p:animEffect transition="in" filter="wipe(down)">
                                      <p:cBhvr>
                                        <p:cTn id="96" dur="250"/>
                                        <p:tgtEl>
                                          <p:spTgt spid="22"/>
                                        </p:tgtEl>
                                      </p:cBhvr>
                                    </p:animEffect>
                                  </p:childTnLst>
                                </p:cTn>
                              </p:par>
                            </p:childTnLst>
                          </p:cTn>
                        </p:par>
                        <p:par>
                          <p:cTn id="97" fill="hold" nodeType="afterGroup">
                            <p:stCondLst>
                              <p:cond delay="5825"/>
                            </p:stCondLst>
                            <p:childTnLst>
                              <p:par>
                                <p:cTn id="98" presetID="22" presetClass="entr" presetSubtype="4" fill="hold" nodeType="afterEffect">
                                  <p:stCondLst>
                                    <p:cond delay="0"/>
                                  </p:stCondLst>
                                  <p:childTnLst>
                                    <p:set>
                                      <p:cBhvr>
                                        <p:cTn id="99" dur="1" fill="hold">
                                          <p:stCondLst>
                                            <p:cond delay="0"/>
                                          </p:stCondLst>
                                        </p:cTn>
                                        <p:tgtEl>
                                          <p:spTgt spid="11"/>
                                        </p:tgtEl>
                                        <p:attrNameLst>
                                          <p:attrName>style.visibility</p:attrName>
                                        </p:attrNameLst>
                                      </p:cBhvr>
                                      <p:to>
                                        <p:strVal val="visible"/>
                                      </p:to>
                                    </p:set>
                                    <p:animEffect transition="in" filter="wipe(down)">
                                      <p:cBhvr>
                                        <p:cTn id="100" dur="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27" grpId="0" animBg="1"/>
      <p:bldP spid="9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key complexity concepts</a:t>
            </a:r>
            <a:endParaRPr lang="en-US" dirty="0"/>
          </a:p>
        </p:txBody>
      </p:sp>
      <p:sp>
        <p:nvSpPr>
          <p:cNvPr id="5" name="Content Placeholder 4"/>
          <p:cNvSpPr>
            <a:spLocks noGrp="1"/>
          </p:cNvSpPr>
          <p:nvPr>
            <p:ph idx="1"/>
          </p:nvPr>
        </p:nvSpPr>
        <p:spPr/>
        <p:txBody>
          <a:bodyPr/>
          <a:lstStyle/>
          <a:p>
            <a:r>
              <a:rPr lang="en-US" dirty="0" smtClean="0"/>
              <a:t>Adaption</a:t>
            </a:r>
          </a:p>
          <a:p>
            <a:r>
              <a:rPr lang="en-US" dirty="0" smtClean="0"/>
              <a:t>Emergence</a:t>
            </a:r>
          </a:p>
          <a:p>
            <a:r>
              <a:rPr lang="en-US" dirty="0" smtClean="0"/>
              <a:t>Non-linearity</a:t>
            </a:r>
          </a:p>
          <a:p>
            <a:r>
              <a:rPr lang="en-US" dirty="0" smtClean="0"/>
              <a:t>Uncertainty</a:t>
            </a:r>
          </a:p>
          <a:p>
            <a:r>
              <a:rPr lang="en-US" dirty="0" smtClean="0"/>
              <a:t>Interdependence</a:t>
            </a:r>
          </a:p>
          <a:p>
            <a:r>
              <a:rPr lang="en-US" dirty="0" smtClean="0">
                <a:solidFill>
                  <a:srgbClr val="000090"/>
                </a:solidFill>
              </a:rPr>
              <a:t>Resilience</a:t>
            </a:r>
          </a:p>
          <a:p>
            <a:r>
              <a:rPr lang="en-US" dirty="0" smtClean="0">
                <a:solidFill>
                  <a:srgbClr val="000090"/>
                </a:solidFill>
              </a:rPr>
              <a:t>Rapid change in dynamic situations</a:t>
            </a:r>
            <a:endParaRPr lang="en-US" dirty="0">
              <a:solidFill>
                <a:srgbClr val="00009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 - distinct niches</a:t>
            </a:r>
            <a:endParaRPr lang="en-US" sz="3600" dirty="0"/>
          </a:p>
        </p:txBody>
      </p:sp>
      <p:sp>
        <p:nvSpPr>
          <p:cNvPr id="3" name="Content Placeholder 2"/>
          <p:cNvSpPr>
            <a:spLocks noGrp="1"/>
          </p:cNvSpPr>
          <p:nvPr>
            <p:ph idx="1"/>
          </p:nvPr>
        </p:nvSpPr>
        <p:spPr/>
        <p:txBody>
          <a:bodyPr>
            <a:normAutofit/>
          </a:bodyPr>
          <a:lstStyle/>
          <a:p>
            <a:r>
              <a:rPr lang="en-US" dirty="0" smtClean="0"/>
              <a:t>Two distinct niches</a:t>
            </a:r>
          </a:p>
          <a:p>
            <a:pPr lvl="1"/>
            <a:r>
              <a:rPr lang="en-US" b="1" dirty="0" smtClean="0">
                <a:solidFill>
                  <a:srgbClr val="660066"/>
                </a:solidFill>
              </a:rPr>
              <a:t>Pre-formative or ‘front end’</a:t>
            </a:r>
            <a:endParaRPr lang="en-US" b="1" dirty="0" smtClean="0">
              <a:solidFill>
                <a:srgbClr val="660066"/>
              </a:solidFill>
            </a:endParaRPr>
          </a:p>
          <a:p>
            <a:pPr lvl="1"/>
            <a:r>
              <a:rPr lang="en-US" b="1" dirty="0" smtClean="0">
                <a:solidFill>
                  <a:srgbClr val="660066"/>
                </a:solidFill>
              </a:rPr>
              <a:t>Dynamic situations</a:t>
            </a:r>
          </a:p>
          <a:p>
            <a:r>
              <a:rPr lang="en-US" dirty="0" smtClean="0"/>
              <a:t>Support exploration and innovation before there is a program model (</a:t>
            </a:r>
            <a:r>
              <a:rPr lang="en-US" sz="2800" dirty="0" smtClean="0"/>
              <a:t>pre-formative)</a:t>
            </a:r>
          </a:p>
          <a:p>
            <a:r>
              <a:rPr lang="en-US" dirty="0" smtClean="0"/>
              <a:t>Support the ongoing development and adaption of a program or other innovation in emergent, complex, dynamic situations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
  <TotalTime>1364</TotalTime>
  <Words>2210</Words>
  <Application>Microsoft Office PowerPoint</Application>
  <PresentationFormat>On-screen Show (4:3)</PresentationFormat>
  <Paragraphs>264</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AES conference – 1 September 2011 </vt:lpstr>
      <vt:lpstr>Developmental evaluation </vt:lpstr>
      <vt:lpstr>Five purposes of developmental evaluation</vt:lpstr>
      <vt:lpstr>Five purposes of developmental evaluation</vt:lpstr>
      <vt:lpstr> Big questions that Randwick needs answers to!     </vt:lpstr>
      <vt:lpstr>Situations in which this…</vt:lpstr>
      <vt:lpstr>PowerPoint Presentation</vt:lpstr>
      <vt:lpstr>Some key complexity concepts</vt:lpstr>
      <vt:lpstr>DE - distinct niches</vt:lpstr>
      <vt:lpstr>DE - a distinct niche</vt:lpstr>
      <vt:lpstr>When is DE appropriate?</vt:lpstr>
      <vt:lpstr>When is DE not appropriate?</vt:lpstr>
      <vt:lpstr>Roles and relationships of the  DE evaluator</vt:lpstr>
      <vt:lpstr>What competencies are needed to be an effective Developmental Evaluator?</vt:lpstr>
      <vt:lpstr>Evaluative Questions:</vt:lpstr>
      <vt:lpstr>INFLUENCES AS A DEVELOPMENTAL EVALUATOR AT RANDWICK SUSTAINABILITY EDUCATION HUB</vt:lpstr>
      <vt:lpstr>INFLUENCES AS A DEVELOPMENTAL EVALUATOR continued</vt:lpstr>
      <vt:lpstr>INFLUENCES AS A DEVELOPMENTAL EVALUATOR continued</vt:lpstr>
      <vt:lpstr>Last but most controversial…</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Judy</dc:creator>
  <cp:lastModifiedBy>system administrator</cp:lastModifiedBy>
  <cp:revision>93</cp:revision>
  <cp:lastPrinted>2011-08-31T11:11:22Z</cp:lastPrinted>
  <dcterms:created xsi:type="dcterms:W3CDTF">2011-06-04T07:08:30Z</dcterms:created>
  <dcterms:modified xsi:type="dcterms:W3CDTF">2011-09-01T03:53:27Z</dcterms:modified>
</cp:coreProperties>
</file>